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374" r:id="rId4"/>
    <p:sldId id="311" r:id="rId5"/>
    <p:sldId id="316" r:id="rId6"/>
    <p:sldId id="308" r:id="rId7"/>
    <p:sldId id="309" r:id="rId8"/>
    <p:sldId id="319" r:id="rId9"/>
    <p:sldId id="321" r:id="rId10"/>
    <p:sldId id="310" r:id="rId11"/>
    <p:sldId id="375" r:id="rId12"/>
    <p:sldId id="376" r:id="rId13"/>
    <p:sldId id="377" r:id="rId14"/>
    <p:sldId id="312" r:id="rId15"/>
    <p:sldId id="313" r:id="rId16"/>
    <p:sldId id="314" r:id="rId17"/>
    <p:sldId id="378" r:id="rId18"/>
    <p:sldId id="379" r:id="rId19"/>
    <p:sldId id="380" r:id="rId20"/>
    <p:sldId id="322" r:id="rId21"/>
    <p:sldId id="323" r:id="rId22"/>
    <p:sldId id="327" r:id="rId23"/>
    <p:sldId id="356" r:id="rId24"/>
    <p:sldId id="357" r:id="rId25"/>
    <p:sldId id="359" r:id="rId26"/>
    <p:sldId id="361" r:id="rId27"/>
    <p:sldId id="341" r:id="rId28"/>
    <p:sldId id="362" r:id="rId29"/>
    <p:sldId id="363" r:id="rId30"/>
    <p:sldId id="360" r:id="rId31"/>
    <p:sldId id="364" r:id="rId32"/>
    <p:sldId id="342" r:id="rId33"/>
    <p:sldId id="365" r:id="rId34"/>
    <p:sldId id="366" r:id="rId35"/>
    <p:sldId id="344" r:id="rId36"/>
    <p:sldId id="345" r:id="rId37"/>
    <p:sldId id="367" r:id="rId38"/>
    <p:sldId id="347" r:id="rId39"/>
    <p:sldId id="348" r:id="rId40"/>
    <p:sldId id="349" r:id="rId41"/>
    <p:sldId id="350" r:id="rId42"/>
    <p:sldId id="351" r:id="rId43"/>
    <p:sldId id="382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4" r:id="rId52"/>
    <p:sldId id="393" r:id="rId53"/>
    <p:sldId id="395" r:id="rId54"/>
    <p:sldId id="396" r:id="rId55"/>
    <p:sldId id="397" r:id="rId56"/>
    <p:sldId id="398" r:id="rId57"/>
    <p:sldId id="399" r:id="rId58"/>
    <p:sldId id="400" r:id="rId59"/>
    <p:sldId id="401" r:id="rId60"/>
    <p:sldId id="402" r:id="rId61"/>
    <p:sldId id="404" r:id="rId62"/>
    <p:sldId id="403" r:id="rId63"/>
    <p:sldId id="405" r:id="rId64"/>
    <p:sldId id="406" r:id="rId65"/>
    <p:sldId id="407" r:id="rId66"/>
    <p:sldId id="408" r:id="rId67"/>
    <p:sldId id="409" r:id="rId68"/>
    <p:sldId id="410" r:id="rId69"/>
    <p:sldId id="332" r:id="rId70"/>
    <p:sldId id="383" r:id="rId71"/>
    <p:sldId id="384" r:id="rId72"/>
    <p:sldId id="385" r:id="rId73"/>
    <p:sldId id="331" r:id="rId74"/>
    <p:sldId id="291" r:id="rId75"/>
    <p:sldId id="292" r:id="rId76"/>
    <p:sldId id="293" r:id="rId77"/>
    <p:sldId id="294" r:id="rId78"/>
    <p:sldId id="295" r:id="rId79"/>
    <p:sldId id="296" r:id="rId80"/>
    <p:sldId id="371" r:id="rId81"/>
    <p:sldId id="326" r:id="rId82"/>
    <p:sldId id="300" r:id="rId83"/>
    <p:sldId id="372" r:id="rId84"/>
    <p:sldId id="373" r:id="rId85"/>
  </p:sldIdLst>
  <p:sldSz cx="12192000" cy="6858000"/>
  <p:notesSz cx="6858000" cy="9144000"/>
  <p:custDataLst>
    <p:tags r:id="rId8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slide" Target="slides/slide55.xml" /><Relationship Id="rId58" Type="http://schemas.openxmlformats.org/officeDocument/2006/relationships/slide" Target="slides/slide56.xml" /><Relationship Id="rId59" Type="http://schemas.openxmlformats.org/officeDocument/2006/relationships/slide" Target="slides/slide57.xml" /><Relationship Id="rId6" Type="http://schemas.openxmlformats.org/officeDocument/2006/relationships/slide" Target="slides/slide4.xml" /><Relationship Id="rId60" Type="http://schemas.openxmlformats.org/officeDocument/2006/relationships/slide" Target="slides/slide58.xml" /><Relationship Id="rId61" Type="http://schemas.openxmlformats.org/officeDocument/2006/relationships/slide" Target="slides/slide59.xml" /><Relationship Id="rId62" Type="http://schemas.openxmlformats.org/officeDocument/2006/relationships/slide" Target="slides/slide60.xml" /><Relationship Id="rId63" Type="http://schemas.openxmlformats.org/officeDocument/2006/relationships/slide" Target="slides/slide61.xml" /><Relationship Id="rId64" Type="http://schemas.openxmlformats.org/officeDocument/2006/relationships/slide" Target="slides/slide62.xml" /><Relationship Id="rId65" Type="http://schemas.openxmlformats.org/officeDocument/2006/relationships/slide" Target="slides/slide63.xml" /><Relationship Id="rId66" Type="http://schemas.openxmlformats.org/officeDocument/2006/relationships/slide" Target="slides/slide64.xml" /><Relationship Id="rId67" Type="http://schemas.openxmlformats.org/officeDocument/2006/relationships/slide" Target="slides/slide65.xml" /><Relationship Id="rId68" Type="http://schemas.openxmlformats.org/officeDocument/2006/relationships/slide" Target="slides/slide66.xml" /><Relationship Id="rId69" Type="http://schemas.openxmlformats.org/officeDocument/2006/relationships/slide" Target="slides/slide67.xml" /><Relationship Id="rId7" Type="http://schemas.openxmlformats.org/officeDocument/2006/relationships/slide" Target="slides/slide5.xml" /><Relationship Id="rId70" Type="http://schemas.openxmlformats.org/officeDocument/2006/relationships/slide" Target="slides/slide68.xml" /><Relationship Id="rId71" Type="http://schemas.openxmlformats.org/officeDocument/2006/relationships/slide" Target="slides/slide69.xml" /><Relationship Id="rId72" Type="http://schemas.openxmlformats.org/officeDocument/2006/relationships/slide" Target="slides/slide70.xml" /><Relationship Id="rId73" Type="http://schemas.openxmlformats.org/officeDocument/2006/relationships/slide" Target="slides/slide71.xml" /><Relationship Id="rId74" Type="http://schemas.openxmlformats.org/officeDocument/2006/relationships/slide" Target="slides/slide72.xml" /><Relationship Id="rId75" Type="http://schemas.openxmlformats.org/officeDocument/2006/relationships/slide" Target="slides/slide73.xml" /><Relationship Id="rId76" Type="http://schemas.openxmlformats.org/officeDocument/2006/relationships/slide" Target="slides/slide74.xml" /><Relationship Id="rId77" Type="http://schemas.openxmlformats.org/officeDocument/2006/relationships/slide" Target="slides/slide75.xml" /><Relationship Id="rId78" Type="http://schemas.openxmlformats.org/officeDocument/2006/relationships/slide" Target="slides/slide76.xml" /><Relationship Id="rId79" Type="http://schemas.openxmlformats.org/officeDocument/2006/relationships/slide" Target="slides/slide77.xml" /><Relationship Id="rId8" Type="http://schemas.openxmlformats.org/officeDocument/2006/relationships/slide" Target="slides/slide6.xml" /><Relationship Id="rId80" Type="http://schemas.openxmlformats.org/officeDocument/2006/relationships/slide" Target="slides/slide78.xml" /><Relationship Id="rId81" Type="http://schemas.openxmlformats.org/officeDocument/2006/relationships/slide" Target="slides/slide79.xml" /><Relationship Id="rId82" Type="http://schemas.openxmlformats.org/officeDocument/2006/relationships/slide" Target="slides/slide80.xml" /><Relationship Id="rId83" Type="http://schemas.openxmlformats.org/officeDocument/2006/relationships/slide" Target="slides/slide81.xml" /><Relationship Id="rId84" Type="http://schemas.openxmlformats.org/officeDocument/2006/relationships/slide" Target="slides/slide82.xml" /><Relationship Id="rId85" Type="http://schemas.openxmlformats.org/officeDocument/2006/relationships/slide" Target="slides/slide83.xml" /><Relationship Id="rId86" Type="http://schemas.openxmlformats.org/officeDocument/2006/relationships/tags" Target="tags/tag1.xml" /><Relationship Id="rId87" Type="http://schemas.openxmlformats.org/officeDocument/2006/relationships/presProps" Target="presProps.xml" /><Relationship Id="rId88" Type="http://schemas.openxmlformats.org/officeDocument/2006/relationships/viewProps" Target="viewProps.xml" /><Relationship Id="rId89" Type="http://schemas.openxmlformats.org/officeDocument/2006/relationships/theme" Target="theme/theme1.xml" /><Relationship Id="rId9" Type="http://schemas.openxmlformats.org/officeDocument/2006/relationships/slide" Target="slides/slide7.xml" /><Relationship Id="rId90" Type="http://schemas.openxmlformats.org/officeDocument/2006/relationships/tableStyles" Target="tableStyles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03EF177-B049-4AAC-AD72-5A9B86A98CF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06665A1D-5CE3-4C10-A1B6-C373CE27DD58}" type="parTrans" cxnId="{CD7A38FF-5839-4390-8FC3-81ADC8744FBD}">
      <dgm:prSet/>
      <dgm:spPr/>
      <dgm:t>
        <a:bodyPr/>
        <a:lstStyle/>
        <a:p>
          <a:endParaRPr lang="ru-RU"/>
        </a:p>
      </dgm:t>
    </dgm:pt>
    <dgm:pt modelId="{8E7CE4BF-4875-4857-BEBE-2F3C3648568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smtClean="0"/>
            <a:t>Факторы окружающей среды</a:t>
          </a:r>
        </a:p>
        <a:p>
          <a:r>
            <a:rPr lang="ru-RU" sz="1600" smtClean="0"/>
            <a:t>Экология</a:t>
          </a:r>
          <a:endParaRPr lang="ru-RU" sz="1600"/>
        </a:p>
      </dgm:t>
    </dgm:pt>
    <dgm:pt modelId="{9A8DE913-2C34-4C22-B2ED-53D7F734578F}" type="sibTrans" cxnId="{CD7A38FF-5839-4390-8FC3-81ADC8744FBD}">
      <dgm:prSet/>
      <dgm:spPr/>
      <dgm:t>
        <a:bodyPr/>
        <a:lstStyle/>
        <a:p>
          <a:endParaRPr lang="ru-RU"/>
        </a:p>
      </dgm:t>
    </dgm:pt>
    <dgm:pt modelId="{3D44EBC5-449F-4D4D-8DD9-68EC82249990}" type="parTrans" cxnId="{DF3CAD4E-24E2-4FDE-AECB-6B1617943410}">
      <dgm:prSet/>
      <dgm:spPr/>
      <dgm:t>
        <a:bodyPr/>
        <a:lstStyle/>
        <a:p>
          <a:endParaRPr lang="ru-RU"/>
        </a:p>
      </dgm:t>
    </dgm:pt>
    <dgm:pt modelId="{42146526-3D28-4237-9B0C-D7D4548119EB}">
      <dgm:prSet/>
      <dgm:spPr>
        <a:solidFill>
          <a:srgbClr val="FF0066"/>
        </a:solidFill>
      </dgm:spPr>
      <dgm:t>
        <a:bodyPr/>
        <a:lstStyle/>
        <a:p>
          <a:r>
            <a:rPr lang="ru-RU" smtClean="0"/>
            <a:t>Питание</a:t>
          </a:r>
          <a:endParaRPr lang="ru-RU"/>
        </a:p>
      </dgm:t>
    </dgm:pt>
    <dgm:pt modelId="{D9C248B2-9A8E-4F57-82E3-E4AD87846DD4}" type="sibTrans" cxnId="{DF3CAD4E-24E2-4FDE-AECB-6B1617943410}">
      <dgm:prSet/>
      <dgm:spPr/>
      <dgm:t>
        <a:bodyPr/>
        <a:lstStyle/>
        <a:p>
          <a:endParaRPr lang="ru-RU"/>
        </a:p>
      </dgm:t>
    </dgm:pt>
    <dgm:pt modelId="{D408D785-9029-4FC5-8DEE-20FF20D11A7C}" type="parTrans" cxnId="{B9B40EEE-1E10-4002-9709-97C4579F80E3}">
      <dgm:prSet/>
      <dgm:spPr/>
      <dgm:t>
        <a:bodyPr/>
        <a:lstStyle/>
        <a:p>
          <a:endParaRPr lang="ru-RU"/>
        </a:p>
      </dgm:t>
    </dgm:pt>
    <dgm:pt modelId="{E4F787AC-7469-48BA-9D33-341597993E2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err="1" smtClean="0">
              <a:solidFill>
                <a:srgbClr val="3548FB"/>
              </a:solidFill>
            </a:rPr>
            <a:t>Психо-эмоцио-нальный статус</a:t>
          </a:r>
          <a:endParaRPr lang="ru-RU" sz="1800">
            <a:solidFill>
              <a:srgbClr val="3548FB"/>
            </a:solidFill>
          </a:endParaRPr>
        </a:p>
      </dgm:t>
    </dgm:pt>
    <dgm:pt modelId="{888CA051-054D-4CE0-B7FD-7891399E845A}" type="sibTrans" cxnId="{B9B40EEE-1E10-4002-9709-97C4579F80E3}">
      <dgm:prSet/>
      <dgm:spPr/>
      <dgm:t>
        <a:bodyPr/>
        <a:lstStyle/>
        <a:p>
          <a:endParaRPr lang="ru-RU"/>
        </a:p>
      </dgm:t>
    </dgm:pt>
    <dgm:pt modelId="{9600E950-1EBA-41DF-92D2-B9E8015B153C}" type="parTrans" cxnId="{D67F5FBF-11F1-4097-9701-54B4BB5C9A94}">
      <dgm:prSet/>
      <dgm:spPr/>
      <dgm:t>
        <a:bodyPr/>
        <a:lstStyle/>
        <a:p>
          <a:endParaRPr lang="ru-RU"/>
        </a:p>
      </dgm:t>
    </dgm:pt>
    <dgm:pt modelId="{27E4758B-2F7C-469D-8B89-13B9D1470568}">
      <dgm:prSet phldrT="[Текст]"/>
      <dgm:spPr>
        <a:solidFill>
          <a:srgbClr val="00B0F0"/>
        </a:solidFill>
      </dgm:spPr>
      <dgm:t>
        <a:bodyPr/>
        <a:lstStyle/>
        <a:p>
          <a:r>
            <a:rPr lang="ru-RU" smtClean="0"/>
            <a:t>Вид спорта</a:t>
          </a:r>
          <a:endParaRPr lang="ru-RU"/>
        </a:p>
      </dgm:t>
    </dgm:pt>
    <dgm:pt modelId="{BD243077-FFB9-4AD4-BAD3-18E592D76E9E}" type="sibTrans" cxnId="{D67F5FBF-11F1-4097-9701-54B4BB5C9A94}">
      <dgm:prSet/>
      <dgm:spPr/>
      <dgm:t>
        <a:bodyPr/>
        <a:lstStyle/>
        <a:p>
          <a:endParaRPr lang="ru-RU"/>
        </a:p>
      </dgm:t>
    </dgm:pt>
    <dgm:pt modelId="{1A77FDF4-7AC5-4152-9E37-969DD9D1A1C0}" type="pres">
      <dgm:prSet presAssocID="{203EF177-B049-4AAC-AD72-5A9B86A98CFC}" presName="compositeShape">
        <dgm:presLayoutVars>
          <dgm:chMax val="7"/>
          <dgm:dir/>
          <dgm:resizeHandles val="exact"/>
        </dgm:presLayoutVars>
      </dgm:prSet>
      <dgm:spPr/>
      <dgm:t>
        <a:bodyPr/>
        <a:lstStyle/>
        <a:p/>
      </dgm:t>
    </dgm:pt>
    <dgm:pt modelId="{8140B832-81FB-4BC7-8154-ED08F572AC56}" type="pres">
      <dgm:prSet presAssocID="{203EF177-B049-4AAC-AD72-5A9B86A98CFC}" presName="wedge1" presStyleLbl="node1" presStyleCnt="4" custLinFactNeighborX="1660" custLinFactNeighborY="207"/>
      <dgm:spPr/>
      <dgm:t>
        <a:bodyPr/>
        <a:lstStyle/>
        <a:p>
          <a:endParaRPr lang="ru-RU"/>
        </a:p>
      </dgm:t>
    </dgm:pt>
    <dgm:pt modelId="{EBA1CBE4-B30E-4AF1-9DA5-53393C86821C}" type="pres">
      <dgm:prSet presAssocID="{203EF177-B049-4AAC-AD72-5A9B86A98CFC}" presName="dummy1a"/>
      <dgm:spPr/>
      <dgm:t>
        <a:bodyPr/>
        <a:lstStyle/>
        <a:p/>
      </dgm:t>
    </dgm:pt>
    <dgm:pt modelId="{63B32EA8-53E3-428B-B26A-ED626592590C}" type="pres">
      <dgm:prSet presAssocID="{203EF177-B049-4AAC-AD72-5A9B86A98CFC}" presName="dummy1b"/>
      <dgm:spPr/>
      <dgm:t>
        <a:bodyPr/>
        <a:lstStyle/>
        <a:p/>
      </dgm:t>
    </dgm:pt>
    <dgm:pt modelId="{42E87AE4-EEF8-4434-9FBD-C874DF2CCFFF}" type="pres">
      <dgm:prSet presAssocID="{203EF177-B049-4AAC-AD72-5A9B86A98CFC}" presName="wedge1Tx" presStyleLbl="node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62524-2064-4571-9D8F-C2444F49F87A}" type="pres">
      <dgm:prSet presAssocID="{203EF177-B049-4AAC-AD72-5A9B86A98CFC}" presName="wedge2" presStyleLbl="node1" presStyleIdx="1" presStyleCnt="4" custLinFactNeighborX="1950" custLinFactNeighborY="1711"/>
      <dgm:spPr/>
      <dgm:t>
        <a:bodyPr/>
        <a:lstStyle/>
        <a:p>
          <a:endParaRPr lang="ru-RU"/>
        </a:p>
      </dgm:t>
    </dgm:pt>
    <dgm:pt modelId="{A6532D7F-3991-4CD4-87D6-4E465805939D}" type="pres">
      <dgm:prSet presAssocID="{203EF177-B049-4AAC-AD72-5A9B86A98CFC}" presName="dummy2a"/>
      <dgm:spPr/>
      <dgm:t>
        <a:bodyPr/>
        <a:lstStyle/>
        <a:p/>
      </dgm:t>
    </dgm:pt>
    <dgm:pt modelId="{9C0CE627-C80E-4EE5-ACDB-CF2A5F762750}" type="pres">
      <dgm:prSet presAssocID="{203EF177-B049-4AAC-AD72-5A9B86A98CFC}" presName="dummy2b"/>
      <dgm:spPr/>
      <dgm:t>
        <a:bodyPr/>
        <a:lstStyle/>
        <a:p/>
      </dgm:t>
    </dgm:pt>
    <dgm:pt modelId="{7B73B513-E9BB-47C2-BC01-3F7C5B3CB055}" type="pres">
      <dgm:prSet presAssocID="{203EF177-B049-4AAC-AD72-5A9B86A98CF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4965C-455E-4CC0-BC0E-7B9A26C6991C}" type="pres">
      <dgm:prSet presAssocID="{203EF177-B049-4AAC-AD72-5A9B86A98CFC}" presName="wedge3" presStyleLbl="node1" presStyleIdx="2" presStyleCnt="4"/>
      <dgm:spPr/>
      <dgm:t>
        <a:bodyPr/>
        <a:lstStyle/>
        <a:p>
          <a:endParaRPr lang="ru-RU"/>
        </a:p>
      </dgm:t>
    </dgm:pt>
    <dgm:pt modelId="{71927F83-3AE4-4977-BADE-4AB5A17BF5D5}" type="pres">
      <dgm:prSet presAssocID="{203EF177-B049-4AAC-AD72-5A9B86A98CFC}" presName="dummy3a"/>
      <dgm:spPr/>
      <dgm:t>
        <a:bodyPr/>
        <a:lstStyle/>
        <a:p/>
      </dgm:t>
    </dgm:pt>
    <dgm:pt modelId="{987B9894-663E-4D98-8CB1-D2BE79979F27}" type="pres">
      <dgm:prSet presAssocID="{203EF177-B049-4AAC-AD72-5A9B86A98CFC}" presName="dummy3b"/>
      <dgm:spPr/>
      <dgm:t>
        <a:bodyPr/>
        <a:lstStyle/>
        <a:p/>
      </dgm:t>
    </dgm:pt>
    <dgm:pt modelId="{0AD44EC9-FFE8-477D-9E6D-2DE10E5B8B0D}" type="pres">
      <dgm:prSet presAssocID="{203EF177-B049-4AAC-AD72-5A9B86A98CF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C2953-8FF6-4568-82DD-5CEB7422FB09}" type="pres">
      <dgm:prSet presAssocID="{203EF177-B049-4AAC-AD72-5A9B86A98CFC}" presName="wedge4" presStyleLbl="node1" presStyleIdx="3" presStyleCnt="4" custScaleY="100357"/>
      <dgm:spPr/>
      <dgm:t>
        <a:bodyPr/>
        <a:lstStyle/>
        <a:p>
          <a:endParaRPr lang="ru-RU"/>
        </a:p>
      </dgm:t>
    </dgm:pt>
    <dgm:pt modelId="{FF718FE1-5A63-4E52-A30F-064F93FE4EE8}" type="pres">
      <dgm:prSet presAssocID="{203EF177-B049-4AAC-AD72-5A9B86A98CFC}" presName="dummy4a"/>
      <dgm:spPr/>
      <dgm:t>
        <a:bodyPr/>
        <a:lstStyle/>
        <a:p/>
      </dgm:t>
    </dgm:pt>
    <dgm:pt modelId="{669B54DF-EAA7-4808-A094-0C6715943059}" type="pres">
      <dgm:prSet presAssocID="{203EF177-B049-4AAC-AD72-5A9B86A98CFC}" presName="dummy4b"/>
      <dgm:spPr/>
      <dgm:t>
        <a:bodyPr/>
        <a:lstStyle/>
        <a:p/>
      </dgm:t>
    </dgm:pt>
    <dgm:pt modelId="{08B0C1DE-D260-422D-A4B2-FBF8BE3CB8CF}" type="pres">
      <dgm:prSet presAssocID="{203EF177-B049-4AAC-AD72-5A9B86A98CF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47467-541E-4CCC-8D63-C0983ED8BCA2}" type="pres">
      <dgm:prSet presAssocID="{9A8DE913-2C34-4C22-B2ED-53D7F734578F}" presName="arrowWedge1" presStyleLbl="fgSibTrans2D1" presStyleCnt="4"/>
      <dgm:spPr/>
      <dgm:t>
        <a:bodyPr/>
        <a:lstStyle/>
        <a:p/>
      </dgm:t>
    </dgm:pt>
    <dgm:pt modelId="{15852E30-396E-4E8D-B214-6A0976CF5198}" type="pres">
      <dgm:prSet presAssocID="{D9C248B2-9A8E-4F57-82E3-E4AD87846DD4}" presName="arrowWedge2" presStyleLbl="fgSibTrans2D1" presStyleIdx="1" presStyleCnt="4"/>
      <dgm:spPr/>
      <dgm:t>
        <a:bodyPr/>
        <a:lstStyle/>
        <a:p/>
      </dgm:t>
    </dgm:pt>
    <dgm:pt modelId="{32412597-BD98-420D-93F1-007766157563}" type="pres">
      <dgm:prSet presAssocID="{888CA051-054D-4CE0-B7FD-7891399E845A}" presName="arrowWedge3" presStyleLbl="fgSibTrans2D1" presStyleIdx="2" presStyleCnt="4"/>
      <dgm:spPr/>
      <dgm:t>
        <a:bodyPr/>
        <a:lstStyle/>
        <a:p/>
      </dgm:t>
    </dgm:pt>
    <dgm:pt modelId="{7F0B4DC0-074D-4BF1-8114-46E2EB044239}" type="pres">
      <dgm:prSet presAssocID="{BD243077-FFB9-4AD4-BAD3-18E592D76E9E}" presName="arrowWedge4" presStyleLbl="fgSibTrans2D1" presStyleIdx="3" presStyleCnt="4" custLinFactNeighborX="769" custLinFactNeighborY="595"/>
      <dgm:spPr/>
      <dgm:t>
        <a:bodyPr/>
        <a:lstStyle/>
        <a:p/>
      </dgm:t>
    </dgm:pt>
  </dgm:ptLst>
  <dgm:cxnLst>
    <dgm:cxn modelId="{CD7A38FF-5839-4390-8FC3-81ADC8744FBD}" srcId="{203EF177-B049-4AAC-AD72-5A9B86A98CFC}" destId="{8E7CE4BF-4875-4857-BEBE-2F3C3648568A}" srcOrd="0" destOrd="0" parTransId="{06665A1D-5CE3-4C10-A1B6-C373CE27DD58}" sibTransId="{9A8DE913-2C34-4C22-B2ED-53D7F734578F}"/>
    <dgm:cxn modelId="{DF3CAD4E-24E2-4FDE-AECB-6B1617943410}" srcId="{203EF177-B049-4AAC-AD72-5A9B86A98CFC}" destId="{42146526-3D28-4237-9B0C-D7D4548119EB}" srcOrd="1" destOrd="0" parTransId="{3D44EBC5-449F-4D4D-8DD9-68EC82249990}" sibTransId="{D9C248B2-9A8E-4F57-82E3-E4AD87846DD4}"/>
    <dgm:cxn modelId="{B9B40EEE-1E10-4002-9709-97C4579F80E3}" srcId="{203EF177-B049-4AAC-AD72-5A9B86A98CFC}" destId="{E4F787AC-7469-48BA-9D33-341597993E23}" srcOrd="2" destOrd="0" parTransId="{D408D785-9029-4FC5-8DEE-20FF20D11A7C}" sibTransId="{888CA051-054D-4CE0-B7FD-7891399E845A}"/>
    <dgm:cxn modelId="{D67F5FBF-11F1-4097-9701-54B4BB5C9A94}" srcId="{203EF177-B049-4AAC-AD72-5A9B86A98CFC}" destId="{27E4758B-2F7C-469D-8B89-13B9D1470568}" srcOrd="3" destOrd="0" parTransId="{9600E950-1EBA-41DF-92D2-B9E8015B153C}" sibTransId="{BD243077-FFB9-4AD4-BAD3-18E592D76E9E}"/>
    <dgm:cxn modelId="{941AC888-D6D3-4920-AAEB-AF66DCA0F840}" type="presOf" srcId="{203EF177-B049-4AAC-AD72-5A9B86A98CFC}" destId="{1A77FDF4-7AC5-4152-9E37-969DD9D1A1C0}" srcOrd="0" destOrd="0" presId="urn:microsoft.com/office/officeart/2005/8/layout/cycle8"/>
    <dgm:cxn modelId="{DF2733A8-8606-49CB-A670-04EAC50C970B}" type="presParOf" srcId="{1A77FDF4-7AC5-4152-9E37-969DD9D1A1C0}" destId="{8140B832-81FB-4BC7-8154-ED08F572AC56}" srcOrd="0" destOrd="0" presId="urn:microsoft.com/office/officeart/2005/8/layout/cycle8"/>
    <dgm:cxn modelId="{A3050E51-5D6F-48B2-BECC-FC280B274013}" type="presOf" srcId="{8E7CE4BF-4875-4857-BEBE-2F3C3648568A}" destId="{8140B832-81FB-4BC7-8154-ED08F572AC56}" srcOrd="0" destOrd="0" presId="urn:microsoft.com/office/officeart/2005/8/layout/cycle8"/>
    <dgm:cxn modelId="{1D655A40-B8A5-4441-B431-6EEE4EE8C656}" type="presParOf" srcId="{1A77FDF4-7AC5-4152-9E37-969DD9D1A1C0}" destId="{EBA1CBE4-B30E-4AF1-9DA5-53393C86821C}" srcOrd="1" destOrd="0" presId="urn:microsoft.com/office/officeart/2005/8/layout/cycle8"/>
    <dgm:cxn modelId="{B27362E8-A914-44C7-8D80-EF09E6BC11A9}" type="presParOf" srcId="{1A77FDF4-7AC5-4152-9E37-969DD9D1A1C0}" destId="{63B32EA8-53E3-428B-B26A-ED626592590C}" srcOrd="2" destOrd="0" presId="urn:microsoft.com/office/officeart/2005/8/layout/cycle8"/>
    <dgm:cxn modelId="{7BD2421F-4AC7-4A76-9BD1-C3C8943F6421}" type="presParOf" srcId="{1A77FDF4-7AC5-4152-9E37-969DD9D1A1C0}" destId="{42E87AE4-EEF8-4434-9FBD-C874DF2CCFFF}" srcOrd="3" destOrd="0" presId="urn:microsoft.com/office/officeart/2005/8/layout/cycle8"/>
    <dgm:cxn modelId="{D6B10A38-30CF-428B-980A-1E1B7FD4D05E}" type="presOf" srcId="{8E7CE4BF-4875-4857-BEBE-2F3C3648568A}" destId="{42E87AE4-EEF8-4434-9FBD-C874DF2CCFFF}" srcOrd="1" destOrd="0" presId="urn:microsoft.com/office/officeart/2005/8/layout/cycle8"/>
    <dgm:cxn modelId="{58C202D8-396F-4BE3-A635-DC7D97DEAE08}" type="presParOf" srcId="{1A77FDF4-7AC5-4152-9E37-969DD9D1A1C0}" destId="{9F462524-2064-4571-9D8F-C2444F49F87A}" srcOrd="4" destOrd="0" presId="urn:microsoft.com/office/officeart/2005/8/layout/cycle8"/>
    <dgm:cxn modelId="{C08E43F4-4670-4522-BE1D-87E2A068129D}" type="presOf" srcId="{42146526-3D28-4237-9B0C-D7D4548119EB}" destId="{9F462524-2064-4571-9D8F-C2444F49F87A}" srcOrd="0" destOrd="0" presId="urn:microsoft.com/office/officeart/2005/8/layout/cycle8"/>
    <dgm:cxn modelId="{FA1F51D5-5C79-439F-B84E-7C2FE1A7AE0C}" type="presParOf" srcId="{1A77FDF4-7AC5-4152-9E37-969DD9D1A1C0}" destId="{A6532D7F-3991-4CD4-87D6-4E465805939D}" srcOrd="5" destOrd="0" presId="urn:microsoft.com/office/officeart/2005/8/layout/cycle8"/>
    <dgm:cxn modelId="{B48CEF54-AFFD-4327-AA29-61832643695B}" type="presParOf" srcId="{1A77FDF4-7AC5-4152-9E37-969DD9D1A1C0}" destId="{9C0CE627-C80E-4EE5-ACDB-CF2A5F762750}" srcOrd="6" destOrd="0" presId="urn:microsoft.com/office/officeart/2005/8/layout/cycle8"/>
    <dgm:cxn modelId="{EA9AD637-B827-4DD4-B7BA-F50740BC5968}" type="presParOf" srcId="{1A77FDF4-7AC5-4152-9E37-969DD9D1A1C0}" destId="{7B73B513-E9BB-47C2-BC01-3F7C5B3CB055}" srcOrd="7" destOrd="0" presId="urn:microsoft.com/office/officeart/2005/8/layout/cycle8"/>
    <dgm:cxn modelId="{19AC36B1-C7D7-402B-845C-F0CB22A57EDC}" type="presOf" srcId="{42146526-3D28-4237-9B0C-D7D4548119EB}" destId="{7B73B513-E9BB-47C2-BC01-3F7C5B3CB055}" srcOrd="1" destOrd="0" presId="urn:microsoft.com/office/officeart/2005/8/layout/cycle8"/>
    <dgm:cxn modelId="{655F7106-C314-4560-8241-1CDA85624701}" type="presParOf" srcId="{1A77FDF4-7AC5-4152-9E37-969DD9D1A1C0}" destId="{7364965C-455E-4CC0-BC0E-7B9A26C6991C}" srcOrd="8" destOrd="0" presId="urn:microsoft.com/office/officeart/2005/8/layout/cycle8"/>
    <dgm:cxn modelId="{BD112D4B-E534-4F79-8FC6-B2E6265AE303}" type="presOf" srcId="{E4F787AC-7469-48BA-9D33-341597993E23}" destId="{7364965C-455E-4CC0-BC0E-7B9A26C6991C}" srcOrd="0" destOrd="0" presId="urn:microsoft.com/office/officeart/2005/8/layout/cycle8"/>
    <dgm:cxn modelId="{31BD84EA-F59C-41F5-8A05-41E99A9A8707}" type="presParOf" srcId="{1A77FDF4-7AC5-4152-9E37-969DD9D1A1C0}" destId="{71927F83-3AE4-4977-BADE-4AB5A17BF5D5}" srcOrd="9" destOrd="0" presId="urn:microsoft.com/office/officeart/2005/8/layout/cycle8"/>
    <dgm:cxn modelId="{5E5CE055-60C9-4E12-AFFB-1D453D583214}" type="presParOf" srcId="{1A77FDF4-7AC5-4152-9E37-969DD9D1A1C0}" destId="{987B9894-663E-4D98-8CB1-D2BE79979F27}" srcOrd="10" destOrd="0" presId="urn:microsoft.com/office/officeart/2005/8/layout/cycle8"/>
    <dgm:cxn modelId="{98B6FA67-894D-488B-89CF-FB4F1FF85696}" type="presParOf" srcId="{1A77FDF4-7AC5-4152-9E37-969DD9D1A1C0}" destId="{0AD44EC9-FFE8-477D-9E6D-2DE10E5B8B0D}" srcOrd="11" destOrd="0" presId="urn:microsoft.com/office/officeart/2005/8/layout/cycle8"/>
    <dgm:cxn modelId="{400D0032-857A-4536-89B5-C2D648959A0D}" type="presOf" srcId="{E4F787AC-7469-48BA-9D33-341597993E23}" destId="{0AD44EC9-FFE8-477D-9E6D-2DE10E5B8B0D}" srcOrd="1" destOrd="0" presId="urn:microsoft.com/office/officeart/2005/8/layout/cycle8"/>
    <dgm:cxn modelId="{9544DAF5-CF98-472D-8735-F317938EFAF9}" type="presParOf" srcId="{1A77FDF4-7AC5-4152-9E37-969DD9D1A1C0}" destId="{CB5C2953-8FF6-4568-82DD-5CEB7422FB09}" srcOrd="12" destOrd="0" presId="urn:microsoft.com/office/officeart/2005/8/layout/cycle8"/>
    <dgm:cxn modelId="{16A3CE25-0B50-4E4F-9229-F6C26231CA4B}" type="presOf" srcId="{27E4758B-2F7C-469D-8B89-13B9D1470568}" destId="{CB5C2953-8FF6-4568-82DD-5CEB7422FB09}" srcOrd="0" destOrd="0" presId="urn:microsoft.com/office/officeart/2005/8/layout/cycle8"/>
    <dgm:cxn modelId="{2B3B37B0-A12A-4BF8-923D-EAE51AC39BD2}" type="presParOf" srcId="{1A77FDF4-7AC5-4152-9E37-969DD9D1A1C0}" destId="{FF718FE1-5A63-4E52-A30F-064F93FE4EE8}" srcOrd="13" destOrd="0" presId="urn:microsoft.com/office/officeart/2005/8/layout/cycle8"/>
    <dgm:cxn modelId="{DC27E5DD-FCD1-46D3-83FD-B56E601A1060}" type="presParOf" srcId="{1A77FDF4-7AC5-4152-9E37-969DD9D1A1C0}" destId="{669B54DF-EAA7-4808-A094-0C6715943059}" srcOrd="14" destOrd="0" presId="urn:microsoft.com/office/officeart/2005/8/layout/cycle8"/>
    <dgm:cxn modelId="{3D0C80A5-F1B7-4CB9-A900-796080B083D0}" type="presParOf" srcId="{1A77FDF4-7AC5-4152-9E37-969DD9D1A1C0}" destId="{08B0C1DE-D260-422D-A4B2-FBF8BE3CB8CF}" srcOrd="15" destOrd="0" presId="urn:microsoft.com/office/officeart/2005/8/layout/cycle8"/>
    <dgm:cxn modelId="{B2FDE9C4-41D2-45E9-87E3-8FE94AB8E440}" type="presOf" srcId="{27E4758B-2F7C-469D-8B89-13B9D1470568}" destId="{08B0C1DE-D260-422D-A4B2-FBF8BE3CB8CF}" srcOrd="1" destOrd="0" presId="urn:microsoft.com/office/officeart/2005/8/layout/cycle8"/>
    <dgm:cxn modelId="{DBC84361-0372-425B-A8C3-84473AFC68AE}" type="presParOf" srcId="{1A77FDF4-7AC5-4152-9E37-969DD9D1A1C0}" destId="{64747467-541E-4CCC-8D63-C0983ED8BCA2}" srcOrd="16" destOrd="0" presId="urn:microsoft.com/office/officeart/2005/8/layout/cycle8"/>
    <dgm:cxn modelId="{4AD7DD5B-A14B-4752-89C2-41C050394868}" type="presParOf" srcId="{1A77FDF4-7AC5-4152-9E37-969DD9D1A1C0}" destId="{15852E30-396E-4E8D-B214-6A0976CF5198}" srcOrd="17" destOrd="0" presId="urn:microsoft.com/office/officeart/2005/8/layout/cycle8"/>
    <dgm:cxn modelId="{CEF2EA62-F96D-461A-8366-231BCCFCA083}" type="presParOf" srcId="{1A77FDF4-7AC5-4152-9E37-969DD9D1A1C0}" destId="{32412597-BD98-420D-93F1-007766157563}" srcOrd="18" destOrd="0" presId="urn:microsoft.com/office/officeart/2005/8/layout/cycle8"/>
    <dgm:cxn modelId="{04311048-D177-4397-B699-5C6E21B41EA9}" type="presParOf" srcId="{1A77FDF4-7AC5-4152-9E37-969DD9D1A1C0}" destId="{7F0B4DC0-074D-4BF1-8114-46E2EB04423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BACD1E25-C357-4EA8-8FAE-8614AFBACDBB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68229083-5EC0-47DC-B276-1ECAB8D2ED51}" type="parTrans" cxnId="{B93ED84C-B32B-4852-B1C8-8CB05FE7DB65}">
      <dgm:prSet/>
      <dgm:spPr/>
      <dgm:t>
        <a:bodyPr/>
        <a:lstStyle/>
        <a:p>
          <a:endParaRPr lang="ru-RU"/>
        </a:p>
      </dgm:t>
    </dgm:pt>
    <dgm:pt modelId="{893925E0-FC4F-4B74-9D59-BE7429495794}">
      <dgm:prSet phldrT="[Текст]"/>
      <dgm:spPr>
        <a:solidFill>
          <a:srgbClr val="002060"/>
        </a:solidFill>
      </dgm:spPr>
      <dgm:t>
        <a:bodyPr/>
        <a:lstStyle/>
        <a:p>
          <a:r>
            <a:rPr lang="ru-RU" err="1" smtClean="0"/>
            <a:t>эпигеном</a:t>
          </a:r>
          <a:endParaRPr lang="ru-RU"/>
        </a:p>
      </dgm:t>
    </dgm:pt>
    <dgm:pt modelId="{191FEED0-43C0-447A-A105-DC229B153DD1}" type="sibTrans" cxnId="{B93ED84C-B32B-4852-B1C8-8CB05FE7DB65}">
      <dgm:prSet/>
      <dgm:spPr/>
      <dgm:t>
        <a:bodyPr/>
        <a:lstStyle/>
        <a:p>
          <a:endParaRPr lang="ru-RU"/>
        </a:p>
      </dgm:t>
    </dgm:pt>
    <dgm:pt modelId="{5A4F2330-0693-4E9F-B578-564018A8C7B1}" type="parTrans" cxnId="{57C89EDE-E79B-4110-9AB2-9D21053AD87D}">
      <dgm:prSet/>
      <dgm:spPr/>
      <dgm:t>
        <a:bodyPr/>
        <a:lstStyle/>
        <a:p>
          <a:endParaRPr lang="ru-RU"/>
        </a:p>
      </dgm:t>
    </dgm:pt>
    <dgm:pt modelId="{2BEB11CA-C442-4D78-A987-922E7473D4C6}">
      <dgm:prSet phldrT="[Текст]"/>
      <dgm:spPr>
        <a:solidFill>
          <a:srgbClr val="002060"/>
        </a:solidFill>
      </dgm:spPr>
      <dgm:t>
        <a:bodyPr/>
        <a:lstStyle/>
        <a:p>
          <a:r>
            <a:rPr lang="ru-RU" err="1" smtClean="0"/>
            <a:t>микробиом</a:t>
          </a:r>
          <a:endParaRPr lang="ru-RU"/>
        </a:p>
      </dgm:t>
    </dgm:pt>
    <dgm:pt modelId="{DF228E91-77E9-4C1C-80F4-C5B33B2B0C1A}" type="sibTrans" cxnId="{57C89EDE-E79B-4110-9AB2-9D21053AD87D}">
      <dgm:prSet/>
      <dgm:spPr/>
      <dgm:t>
        <a:bodyPr/>
        <a:lstStyle/>
        <a:p>
          <a:endParaRPr lang="ru-RU"/>
        </a:p>
      </dgm:t>
    </dgm:pt>
    <dgm:pt modelId="{0B793CE7-62E1-42FE-ADE2-AB62B10F685E}" type="parTrans" cxnId="{E846E66F-1765-4D50-B595-F84AF9CD47A4}">
      <dgm:prSet/>
      <dgm:spPr/>
      <dgm:t>
        <a:bodyPr/>
        <a:lstStyle/>
        <a:p>
          <a:endParaRPr lang="ru-RU"/>
        </a:p>
      </dgm:t>
    </dgm:pt>
    <dgm:pt modelId="{87E50D5D-1226-4A1C-ADA7-C97995DDA6B6}">
      <dgm:prSet phldrT="[Текст]"/>
      <dgm:spPr>
        <a:solidFill>
          <a:srgbClr val="002060"/>
        </a:solidFill>
      </dgm:spPr>
      <dgm:t>
        <a:bodyPr/>
        <a:lstStyle/>
        <a:p>
          <a:r>
            <a:rPr lang="ru-RU" smtClean="0"/>
            <a:t>геном</a:t>
          </a:r>
          <a:endParaRPr lang="ru-RU"/>
        </a:p>
      </dgm:t>
    </dgm:pt>
    <dgm:pt modelId="{8B7BFCD5-743D-4638-83B5-46E0BFC20828}" type="sibTrans" cxnId="{E846E66F-1765-4D50-B595-F84AF9CD47A4}">
      <dgm:prSet/>
      <dgm:spPr/>
      <dgm:t>
        <a:bodyPr/>
        <a:lstStyle/>
        <a:p>
          <a:endParaRPr lang="ru-RU"/>
        </a:p>
      </dgm:t>
    </dgm:pt>
    <dgm:pt modelId="{BF2C4E32-936E-4947-99FF-C6C3BD95F2FE}" type="pres">
      <dgm:prSet presAssocID="{BACD1E25-C357-4EA8-8FAE-8614AFBACDBB}" presName="compositeShape">
        <dgm:presLayoutVars>
          <dgm:chMax val="7"/>
          <dgm:dir/>
          <dgm:resizeHandles val="exact"/>
        </dgm:presLayoutVars>
      </dgm:prSet>
      <dgm:spPr/>
      <dgm:t>
        <a:bodyPr/>
        <a:lstStyle/>
        <a:p/>
      </dgm:t>
    </dgm:pt>
    <dgm:pt modelId="{41F518DC-4F1F-44A6-9B7D-9FE1886F8E9C}" type="pres">
      <dgm:prSet presAssocID="{BACD1E25-C357-4EA8-8FAE-8614AFBACDBB}" presName="wedge1" presStyleLbl="node1" presStyleCnt="3" custScaleX="96970" custLinFactNeighborX="-2435" custLinFactNeighborY="3247"/>
      <dgm:spPr/>
      <dgm:t>
        <a:bodyPr/>
        <a:lstStyle/>
        <a:p>
          <a:endParaRPr lang="ru-RU"/>
        </a:p>
      </dgm:t>
    </dgm:pt>
    <dgm:pt modelId="{BCE0B1AA-C637-4BBF-AD1F-B9798F0E9F8B}" type="pres">
      <dgm:prSet presAssocID="{BACD1E25-C357-4EA8-8FAE-8614AFBACDBB}" presName="wedge1Tx" presStyleLbl="node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9BABD-89B7-48B6-8272-444F27225150}" type="pres">
      <dgm:prSet presAssocID="{BACD1E25-C357-4EA8-8FAE-8614AFBACDBB}" presName="wedge2" presStyleLbl="node1" presStyleIdx="1" presStyleCnt="3" custLinFactNeighborX="2029" custLinFactNeighborY="203"/>
      <dgm:spPr/>
      <dgm:t>
        <a:bodyPr/>
        <a:lstStyle/>
        <a:p>
          <a:endParaRPr lang="ru-RU"/>
        </a:p>
      </dgm:t>
    </dgm:pt>
    <dgm:pt modelId="{D65E465D-142F-48C8-A327-81F3B41CA26D}" type="pres">
      <dgm:prSet presAssocID="{BACD1E25-C357-4EA8-8FAE-8614AFBACDB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5480D-3A59-483A-9068-929EA8F9B3DA}" type="pres">
      <dgm:prSet presAssocID="{BACD1E25-C357-4EA8-8FAE-8614AFBACDBB}" presName="wedge3" presStyleLbl="node1" presStyleIdx="2" presStyleCnt="3" custScaleX="99276" custScaleY="100907" custLinFactNeighborX="1754" custLinFactNeighborY="772"/>
      <dgm:spPr/>
      <dgm:t>
        <a:bodyPr/>
        <a:lstStyle/>
        <a:p>
          <a:endParaRPr lang="ru-RU"/>
        </a:p>
      </dgm:t>
    </dgm:pt>
    <dgm:pt modelId="{D58425D3-F9F1-401C-A508-7D47172B5A06}" type="pres">
      <dgm:prSet presAssocID="{BACD1E25-C357-4EA8-8FAE-8614AFBACDB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3ED84C-B32B-4852-B1C8-8CB05FE7DB65}" srcId="{BACD1E25-C357-4EA8-8FAE-8614AFBACDBB}" destId="{893925E0-FC4F-4B74-9D59-BE7429495794}" srcOrd="0" destOrd="0" parTransId="{68229083-5EC0-47DC-B276-1ECAB8D2ED51}" sibTransId="{191FEED0-43C0-447A-A105-DC229B153DD1}"/>
    <dgm:cxn modelId="{57C89EDE-E79B-4110-9AB2-9D21053AD87D}" srcId="{BACD1E25-C357-4EA8-8FAE-8614AFBACDBB}" destId="{2BEB11CA-C442-4D78-A987-922E7473D4C6}" srcOrd="1" destOrd="0" parTransId="{5A4F2330-0693-4E9F-B578-564018A8C7B1}" sibTransId="{DF228E91-77E9-4C1C-80F4-C5B33B2B0C1A}"/>
    <dgm:cxn modelId="{E846E66F-1765-4D50-B595-F84AF9CD47A4}" srcId="{BACD1E25-C357-4EA8-8FAE-8614AFBACDBB}" destId="{87E50D5D-1226-4A1C-ADA7-C97995DDA6B6}" srcOrd="2" destOrd="0" parTransId="{0B793CE7-62E1-42FE-ADE2-AB62B10F685E}" sibTransId="{8B7BFCD5-743D-4638-83B5-46E0BFC20828}"/>
    <dgm:cxn modelId="{199A247D-4CD7-461A-BBBA-943622355D60}" type="presOf" srcId="{BACD1E25-C357-4EA8-8FAE-8614AFBACDBB}" destId="{BF2C4E32-936E-4947-99FF-C6C3BD95F2FE}" srcOrd="0" destOrd="0" presId="urn:microsoft.com/office/officeart/2005/8/layout/chart3"/>
    <dgm:cxn modelId="{96F4605A-6D22-416F-96FF-4A6B1EFB96AA}" type="presParOf" srcId="{BF2C4E32-936E-4947-99FF-C6C3BD95F2FE}" destId="{41F518DC-4F1F-44A6-9B7D-9FE1886F8E9C}" srcOrd="0" destOrd="0" presId="urn:microsoft.com/office/officeart/2005/8/layout/chart3"/>
    <dgm:cxn modelId="{4A244185-E929-4ADE-888F-2246A4A7642F}" type="presOf" srcId="{893925E0-FC4F-4B74-9D59-BE7429495794}" destId="{41F518DC-4F1F-44A6-9B7D-9FE1886F8E9C}" srcOrd="0" destOrd="0" presId="urn:microsoft.com/office/officeart/2005/8/layout/chart3"/>
    <dgm:cxn modelId="{07DDACC5-5B61-4A09-8DF1-7EA0A7C6139B}" type="presParOf" srcId="{BF2C4E32-936E-4947-99FF-C6C3BD95F2FE}" destId="{BCE0B1AA-C637-4BBF-AD1F-B9798F0E9F8B}" srcOrd="1" destOrd="0" presId="urn:microsoft.com/office/officeart/2005/8/layout/chart3"/>
    <dgm:cxn modelId="{07F474B9-3EEB-4425-9309-B8884D1E53A5}" type="presOf" srcId="{893925E0-FC4F-4B74-9D59-BE7429495794}" destId="{BCE0B1AA-C637-4BBF-AD1F-B9798F0E9F8B}" srcOrd="1" destOrd="0" presId="urn:microsoft.com/office/officeart/2005/8/layout/chart3"/>
    <dgm:cxn modelId="{16952E3D-2383-46BD-998E-8ACAE1A259B4}" type="presParOf" srcId="{BF2C4E32-936E-4947-99FF-C6C3BD95F2FE}" destId="{F009BABD-89B7-48B6-8272-444F27225150}" srcOrd="2" destOrd="0" presId="urn:microsoft.com/office/officeart/2005/8/layout/chart3"/>
    <dgm:cxn modelId="{1315AB8B-7EB6-485D-85CC-602052F655A7}" type="presOf" srcId="{2BEB11CA-C442-4D78-A987-922E7473D4C6}" destId="{F009BABD-89B7-48B6-8272-444F27225150}" srcOrd="0" destOrd="0" presId="urn:microsoft.com/office/officeart/2005/8/layout/chart3"/>
    <dgm:cxn modelId="{B389F76C-34FF-43CD-849C-B900C4E46FC4}" type="presParOf" srcId="{BF2C4E32-936E-4947-99FF-C6C3BD95F2FE}" destId="{D65E465D-142F-48C8-A327-81F3B41CA26D}" srcOrd="3" destOrd="0" presId="urn:microsoft.com/office/officeart/2005/8/layout/chart3"/>
    <dgm:cxn modelId="{574D3CA0-0F37-4ACE-9399-DE24E0906AB1}" type="presOf" srcId="{2BEB11CA-C442-4D78-A987-922E7473D4C6}" destId="{D65E465D-142F-48C8-A327-81F3B41CA26D}" srcOrd="1" destOrd="0" presId="urn:microsoft.com/office/officeart/2005/8/layout/chart3"/>
    <dgm:cxn modelId="{B652EC6D-6DA9-4F22-9649-6ADAA993AEF7}" type="presParOf" srcId="{BF2C4E32-936E-4947-99FF-C6C3BD95F2FE}" destId="{1865480D-3A59-483A-9068-929EA8F9B3DA}" srcOrd="4" destOrd="0" presId="urn:microsoft.com/office/officeart/2005/8/layout/chart3"/>
    <dgm:cxn modelId="{0D72F6B3-899E-4F3C-AD7C-8E4BA63EFC78}" type="presOf" srcId="{87E50D5D-1226-4A1C-ADA7-C97995DDA6B6}" destId="{1865480D-3A59-483A-9068-929EA8F9B3DA}" srcOrd="0" destOrd="0" presId="urn:microsoft.com/office/officeart/2005/8/layout/chart3"/>
    <dgm:cxn modelId="{F71306D0-DBB4-4A3D-94EF-DB8819F0FCFA}" type="presParOf" srcId="{BF2C4E32-936E-4947-99FF-C6C3BD95F2FE}" destId="{D58425D3-F9F1-401C-A508-7D47172B5A06}" srcOrd="5" destOrd="0" presId="urn:microsoft.com/office/officeart/2005/8/layout/chart3"/>
    <dgm:cxn modelId="{F8EAD517-9B18-42E3-9023-2C1FB394CA8A}" type="presOf" srcId="{87E50D5D-1226-4A1C-ADA7-C97995DDA6B6}" destId="{D58425D3-F9F1-401C-A508-7D47172B5A06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766681DD-EC82-48AA-BA74-9F497374702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037D4C-A337-4001-B6B9-7CCA28F61DBC}" type="parTrans" cxnId="{35DF2DC6-F1F0-409C-83B0-28B8FBA258A8}">
      <dgm:prSet/>
      <dgm:spPr/>
      <dgm:t>
        <a:bodyPr/>
        <a:lstStyle/>
        <a:p>
          <a:endParaRPr lang="ru-RU"/>
        </a:p>
      </dgm:t>
    </dgm:pt>
    <dgm:pt modelId="{BA0F9973-34B9-4E12-B6E7-CCC2E197A4CF}">
      <dgm:prSet phldrT="[Текст]" custT="1"/>
      <dgm:spPr/>
      <dgm:t>
        <a:bodyPr/>
        <a:lstStyle/>
        <a:p>
          <a:r>
            <a:rPr lang="ru-RU" sz="3200" smtClean="0"/>
            <a:t>Как надо</a:t>
          </a:r>
          <a:endParaRPr lang="ru-RU" sz="3200"/>
        </a:p>
      </dgm:t>
    </dgm:pt>
    <dgm:pt modelId="{C5403A5D-68FA-477B-B706-4D6808AAA17D}" type="sibTrans" cxnId="{35DF2DC6-F1F0-409C-83B0-28B8FBA258A8}">
      <dgm:prSet/>
      <dgm:spPr/>
      <dgm:t>
        <a:bodyPr/>
        <a:lstStyle/>
        <a:p>
          <a:endParaRPr lang="ru-RU"/>
        </a:p>
      </dgm:t>
    </dgm:pt>
    <dgm:pt modelId="{DC799283-D239-4A3C-A1E9-5C0914CDB1C4}" type="parTrans" cxnId="{B6FA57D1-DAED-4C23-AD18-4588852B120D}">
      <dgm:prSet/>
      <dgm:spPr/>
      <dgm:t>
        <a:bodyPr/>
        <a:lstStyle/>
        <a:p>
          <a:endParaRPr lang="ru-RU"/>
        </a:p>
      </dgm:t>
    </dgm:pt>
    <dgm:pt modelId="{FBC3A87C-8424-4E62-88F3-C00B8F4D5876}">
      <dgm:prSet phldrT="[Текст]" custT="1"/>
      <dgm:spPr/>
      <dgm:t>
        <a:bodyPr/>
        <a:lstStyle/>
        <a:p>
          <a:r>
            <a:rPr lang="ru-RU" sz="3200" smtClean="0"/>
            <a:t>Что в реальности</a:t>
          </a:r>
          <a:endParaRPr lang="ru-RU" sz="3200"/>
        </a:p>
      </dgm:t>
    </dgm:pt>
    <dgm:pt modelId="{E3A0783D-C2F9-45D1-93E3-C177332E4A18}" type="sibTrans" cxnId="{B6FA57D1-DAED-4C23-AD18-4588852B120D}">
      <dgm:prSet/>
      <dgm:spPr/>
      <dgm:t>
        <a:bodyPr/>
        <a:lstStyle/>
        <a:p>
          <a:endParaRPr lang="ru-RU"/>
        </a:p>
      </dgm:t>
    </dgm:pt>
    <dgm:pt modelId="{540D5282-EE11-46D2-B01A-7DD3BEF18D2C}" type="parTrans" cxnId="{33C0D2BE-34FC-4AE1-A207-CD8B7E4FEE45}">
      <dgm:prSet/>
      <dgm:spPr/>
      <dgm:t>
        <a:bodyPr/>
        <a:lstStyle/>
        <a:p>
          <a:endParaRPr lang="ru-RU"/>
        </a:p>
      </dgm:t>
    </dgm:pt>
    <dgm:pt modelId="{7E5E6E8E-D774-4349-8F47-2CA72150802C}">
      <dgm:prSet phldrT="[Текст]" custT="1"/>
      <dgm:spPr/>
      <dgm:t>
        <a:bodyPr/>
        <a:lstStyle/>
        <a:p>
          <a:r>
            <a:rPr lang="ru-RU" sz="3200" smtClean="0"/>
            <a:t>Подбор по            виду спорта</a:t>
          </a:r>
          <a:endParaRPr lang="ru-RU" sz="3200"/>
        </a:p>
      </dgm:t>
    </dgm:pt>
    <dgm:pt modelId="{6D2B2851-58D6-445A-9A01-0514A86F89B3}" type="sibTrans" cxnId="{33C0D2BE-34FC-4AE1-A207-CD8B7E4FEE45}">
      <dgm:prSet/>
      <dgm:spPr/>
      <dgm:t>
        <a:bodyPr/>
        <a:lstStyle/>
        <a:p>
          <a:endParaRPr lang="ru-RU"/>
        </a:p>
      </dgm:t>
    </dgm:pt>
    <dgm:pt modelId="{95170092-400E-4D13-B987-E81D7466E06D}" type="parTrans" cxnId="{42734C17-ED46-4C2E-8504-4FFA8BE05305}">
      <dgm:prSet/>
      <dgm:spPr/>
      <dgm:t>
        <a:bodyPr/>
        <a:lstStyle/>
        <a:p>
          <a:endParaRPr lang="ru-RU"/>
        </a:p>
      </dgm:t>
    </dgm:pt>
    <dgm:pt modelId="{B0FD4D83-E832-4733-8C60-CFB9BC3E1186}">
      <dgm:prSet phldrT="[Текст]" custT="1"/>
      <dgm:spPr/>
      <dgm:t>
        <a:bodyPr/>
        <a:lstStyle/>
        <a:p>
          <a:r>
            <a:rPr lang="ru-RU" sz="3200" smtClean="0"/>
            <a:t>Индивидуализация</a:t>
          </a:r>
          <a:endParaRPr lang="ru-RU" sz="3200"/>
        </a:p>
      </dgm:t>
    </dgm:pt>
    <dgm:pt modelId="{12128104-A645-4100-8CB7-E04CEC91C566}" type="sibTrans" cxnId="{42734C17-ED46-4C2E-8504-4FFA8BE05305}">
      <dgm:prSet/>
      <dgm:spPr/>
      <dgm:t>
        <a:bodyPr/>
        <a:lstStyle/>
        <a:p>
          <a:endParaRPr lang="ru-RU"/>
        </a:p>
      </dgm:t>
    </dgm:pt>
    <dgm:pt modelId="{006DD541-619C-4EF6-B81B-BBA507D2746D}" type="parTrans" cxnId="{0B1BAB01-0330-475F-B6AA-8F9A8261F474}">
      <dgm:prSet/>
      <dgm:spPr/>
      <dgm:t>
        <a:bodyPr/>
        <a:lstStyle/>
        <a:p>
          <a:endParaRPr lang="ru-RU"/>
        </a:p>
      </dgm:t>
    </dgm:pt>
    <dgm:pt modelId="{AD2C5B60-507D-4BDD-AA5D-90DBEA3F04FD}">
      <dgm:prSet phldrT="[Текст]"/>
      <dgm:spPr/>
      <dgm:t>
        <a:bodyPr/>
        <a:lstStyle/>
        <a:p>
          <a:r>
            <a:rPr lang="ru-RU" smtClean="0"/>
            <a:t>Производство</a:t>
          </a:r>
          <a:endParaRPr lang="ru-RU"/>
        </a:p>
      </dgm:t>
    </dgm:pt>
    <dgm:pt modelId="{9CF81FC9-554F-4E83-B0CB-C99B315C8C5F}" type="sibTrans" cxnId="{0B1BAB01-0330-475F-B6AA-8F9A8261F474}">
      <dgm:prSet/>
      <dgm:spPr/>
      <dgm:t>
        <a:bodyPr/>
        <a:lstStyle/>
        <a:p>
          <a:endParaRPr lang="ru-RU"/>
        </a:p>
      </dgm:t>
    </dgm:pt>
    <dgm:pt modelId="{6F6A7CE1-A92D-433D-8289-0BB482843664}" type="pres">
      <dgm:prSet presAssocID="{766681DD-EC82-48AA-BA74-9F497374702D}" presName="cycle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DBC734-E455-4901-BD5F-AD1782A718F1}" type="pres">
      <dgm:prSet presAssocID="{BA0F9973-34B9-4E12-B6E7-CCC2E197A4CF}" presName="node" presStyleLbl="node1" presStyleCnt="5" custScaleX="202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52D85-AEF5-474A-951D-37D60F6C7665}" type="pres">
      <dgm:prSet presAssocID="{C5403A5D-68FA-477B-B706-4D6808AAA17D}" presName="sibTrans" presStyleLbl="sibTrans2D1" presStyleCnt="5"/>
      <dgm:spPr/>
      <dgm:t>
        <a:bodyPr/>
        <a:lstStyle/>
        <a:p>
          <a:endParaRPr lang="ru-RU"/>
        </a:p>
      </dgm:t>
    </dgm:pt>
    <dgm:pt modelId="{922A96C1-F37F-4EC1-BC4C-D05A25B03D3D}" type="pres">
      <dgm:prSet presAssocID="{C5403A5D-68FA-477B-B706-4D6808AAA17D}" presName="connectorText" presStyleLbl="sibTrans2D1" presStyleCnt="5"/>
      <dgm:spPr/>
      <dgm:t>
        <a:bodyPr/>
        <a:lstStyle/>
        <a:p>
          <a:endParaRPr lang="ru-RU"/>
        </a:p>
      </dgm:t>
    </dgm:pt>
    <dgm:pt modelId="{DF3C074B-CC20-4521-A277-645FD76FA56E}" type="pres">
      <dgm:prSet presAssocID="{FBC3A87C-8424-4E62-88F3-C00B8F4D5876}" presName="node" presStyleLbl="node1" presStyleIdx="1" presStyleCnt="5" custScaleX="231196" custScaleY="68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8F080-A6D7-440C-9228-A848AD381406}" type="pres">
      <dgm:prSet presAssocID="{E3A0783D-C2F9-45D1-93E3-C177332E4A1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B7EFA65-5315-4F14-B80D-86A1A24D3936}" type="pres">
      <dgm:prSet presAssocID="{E3A0783D-C2F9-45D1-93E3-C177332E4A18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50020D1-B9A6-4E95-8199-36F66698B3D4}" type="pres">
      <dgm:prSet presAssocID="{7E5E6E8E-D774-4349-8F47-2CA72150802C}" presName="node" presStyleLbl="node1" presStyleIdx="2" presStyleCnt="5" custAng="1655145" custScaleX="219151" custScaleY="105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732F9-25B2-4846-8E46-37A457FAAE95}" type="pres">
      <dgm:prSet presAssocID="{6D2B2851-58D6-445A-9A01-0514A86F89B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038A004-FE31-411A-BCAE-860B4BE448E3}" type="pres">
      <dgm:prSet presAssocID="{6D2B2851-58D6-445A-9A01-0514A86F89B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B4C68B6-B3A3-4112-B676-0ED9BC1FBCFC}" type="pres">
      <dgm:prSet presAssocID="{B0FD4D83-E832-4733-8C60-CFB9BC3E1186}" presName="node" presStyleLbl="node1" presStyleIdx="3" presStyleCnt="5" custAng="20405588" custScaleX="194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C5DE7-2149-4E1F-9F18-343038FFE84D}" type="pres">
      <dgm:prSet presAssocID="{12128104-A645-4100-8CB7-E04CEC91C56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F305BC3-D11A-4902-91CF-9B7D0E89EE85}" type="pres">
      <dgm:prSet presAssocID="{12128104-A645-4100-8CB7-E04CEC91C56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48D61D6-DC30-4DD4-A248-513FC11302E9}" type="pres">
      <dgm:prSet presAssocID="{AD2C5B60-507D-4BDD-AA5D-90DBEA3F04FD}" presName="node" presStyleLbl="node1" presStyleIdx="4" presStyleCnt="5" custScaleX="257908" custScaleY="66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C0C22-AAAC-42EA-81D1-E22E1238C0BB}" type="pres">
      <dgm:prSet presAssocID="{9CF81FC9-554F-4E83-B0CB-C99B315C8C5F}" presName="sibTrans" presStyleLbl="sibTrans2D1" presStyleIdx="4" presStyleCnt="5"/>
      <dgm:spPr/>
      <dgm:t>
        <a:bodyPr/>
        <a:lstStyle/>
        <a:p>
          <a:endParaRPr lang="ru-RU"/>
        </a:p>
      </dgm:t>
    </dgm:pt>
    <dgm:pt modelId="{C58AAA16-3472-4786-A8A7-758430930937}" type="pres">
      <dgm:prSet presAssocID="{9CF81FC9-554F-4E83-B0CB-C99B315C8C5F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35DF2DC6-F1F0-409C-83B0-28B8FBA258A8}" srcId="{766681DD-EC82-48AA-BA74-9F497374702D}" destId="{BA0F9973-34B9-4E12-B6E7-CCC2E197A4CF}" srcOrd="0" destOrd="0" parTransId="{CA037D4C-A337-4001-B6B9-7CCA28F61DBC}" sibTransId="{C5403A5D-68FA-477B-B706-4D6808AAA17D}"/>
    <dgm:cxn modelId="{B6FA57D1-DAED-4C23-AD18-4588852B120D}" srcId="{766681DD-EC82-48AA-BA74-9F497374702D}" destId="{FBC3A87C-8424-4E62-88F3-C00B8F4D5876}" srcOrd="1" destOrd="0" parTransId="{DC799283-D239-4A3C-A1E9-5C0914CDB1C4}" sibTransId="{E3A0783D-C2F9-45D1-93E3-C177332E4A18}"/>
    <dgm:cxn modelId="{33C0D2BE-34FC-4AE1-A207-CD8B7E4FEE45}" srcId="{766681DD-EC82-48AA-BA74-9F497374702D}" destId="{7E5E6E8E-D774-4349-8F47-2CA72150802C}" srcOrd="2" destOrd="0" parTransId="{540D5282-EE11-46D2-B01A-7DD3BEF18D2C}" sibTransId="{6D2B2851-58D6-445A-9A01-0514A86F89B3}"/>
    <dgm:cxn modelId="{42734C17-ED46-4C2E-8504-4FFA8BE05305}" srcId="{766681DD-EC82-48AA-BA74-9F497374702D}" destId="{B0FD4D83-E832-4733-8C60-CFB9BC3E1186}" srcOrd="3" destOrd="0" parTransId="{95170092-400E-4D13-B987-E81D7466E06D}" sibTransId="{12128104-A645-4100-8CB7-E04CEC91C566}"/>
    <dgm:cxn modelId="{0B1BAB01-0330-475F-B6AA-8F9A8261F474}" srcId="{766681DD-EC82-48AA-BA74-9F497374702D}" destId="{AD2C5B60-507D-4BDD-AA5D-90DBEA3F04FD}" srcOrd="4" destOrd="0" parTransId="{006DD541-619C-4EF6-B81B-BBA507D2746D}" sibTransId="{9CF81FC9-554F-4E83-B0CB-C99B315C8C5F}"/>
    <dgm:cxn modelId="{1AFB033E-9E74-4DAF-B919-68F782AD804C}" type="presOf" srcId="{766681DD-EC82-48AA-BA74-9F497374702D}" destId="{6F6A7CE1-A92D-433D-8289-0BB482843664}" srcOrd="0" destOrd="0" presId="urn:microsoft.com/office/officeart/2005/8/layout/cycle2"/>
    <dgm:cxn modelId="{02317570-E49A-4E29-8495-B04195A84C30}" type="presParOf" srcId="{6F6A7CE1-A92D-433D-8289-0BB482843664}" destId="{1FDBC734-E455-4901-BD5F-AD1782A718F1}" srcOrd="0" destOrd="0" presId="urn:microsoft.com/office/officeart/2005/8/layout/cycle2"/>
    <dgm:cxn modelId="{8B3A7512-8772-4CC0-9802-6766EFABB1CB}" type="presOf" srcId="{BA0F9973-34B9-4E12-B6E7-CCC2E197A4CF}" destId="{1FDBC734-E455-4901-BD5F-AD1782A718F1}" srcOrd="0" destOrd="0" presId="urn:microsoft.com/office/officeart/2005/8/layout/cycle2"/>
    <dgm:cxn modelId="{95D0C243-A8F6-4E8A-8139-E158785DD681}" type="presParOf" srcId="{6F6A7CE1-A92D-433D-8289-0BB482843664}" destId="{F1B52D85-AEF5-474A-951D-37D60F6C7665}" srcOrd="1" destOrd="0" presId="urn:microsoft.com/office/officeart/2005/8/layout/cycle2"/>
    <dgm:cxn modelId="{268860DC-BE1C-4678-951C-BA33AFAD776D}" type="presOf" srcId="{C5403A5D-68FA-477B-B706-4D6808AAA17D}" destId="{F1B52D85-AEF5-474A-951D-37D60F6C7665}" srcOrd="0" destOrd="0" presId="urn:microsoft.com/office/officeart/2005/8/layout/cycle2"/>
    <dgm:cxn modelId="{6F16779B-DEDF-4172-803B-1DBF8B14D0D5}" type="presParOf" srcId="{F1B52D85-AEF5-474A-951D-37D60F6C7665}" destId="{922A96C1-F37F-4EC1-BC4C-D05A25B03D3D}" srcOrd="0" destOrd="0" presId="urn:microsoft.com/office/officeart/2005/8/layout/cycle2"/>
    <dgm:cxn modelId="{1159B02C-910B-4848-9463-51DCE0B69B77}" type="presOf" srcId="{C5403A5D-68FA-477B-B706-4D6808AAA17D}" destId="{922A96C1-F37F-4EC1-BC4C-D05A25B03D3D}" srcOrd="1" destOrd="0" presId="urn:microsoft.com/office/officeart/2005/8/layout/cycle2"/>
    <dgm:cxn modelId="{EABCD194-36DA-4398-88A1-54AF03A3496F}" type="presParOf" srcId="{6F6A7CE1-A92D-433D-8289-0BB482843664}" destId="{DF3C074B-CC20-4521-A277-645FD76FA56E}" srcOrd="2" destOrd="0" presId="urn:microsoft.com/office/officeart/2005/8/layout/cycle2"/>
    <dgm:cxn modelId="{78AAA2BF-AEC4-48D4-994F-A837EDFE3C2A}" type="presOf" srcId="{FBC3A87C-8424-4E62-88F3-C00B8F4D5876}" destId="{DF3C074B-CC20-4521-A277-645FD76FA56E}" srcOrd="0" destOrd="0" presId="urn:microsoft.com/office/officeart/2005/8/layout/cycle2"/>
    <dgm:cxn modelId="{E81EB135-01A2-48A0-8407-1C15444701F3}" type="presParOf" srcId="{6F6A7CE1-A92D-433D-8289-0BB482843664}" destId="{FEF8F080-A6D7-440C-9228-A848AD381406}" srcOrd="3" destOrd="0" presId="urn:microsoft.com/office/officeart/2005/8/layout/cycle2"/>
    <dgm:cxn modelId="{30F3F892-86CF-4D0C-9976-205254987EB0}" type="presOf" srcId="{E3A0783D-C2F9-45D1-93E3-C177332E4A18}" destId="{FEF8F080-A6D7-440C-9228-A848AD381406}" srcOrd="0" destOrd="0" presId="urn:microsoft.com/office/officeart/2005/8/layout/cycle2"/>
    <dgm:cxn modelId="{BABBBF12-0B12-456F-80DD-12BD1F380D65}" type="presParOf" srcId="{FEF8F080-A6D7-440C-9228-A848AD381406}" destId="{AB7EFA65-5315-4F14-B80D-86A1A24D3936}" srcOrd="0" destOrd="0" presId="urn:microsoft.com/office/officeart/2005/8/layout/cycle2"/>
    <dgm:cxn modelId="{192CB68C-8716-4725-8464-C14A03D4C7C3}" type="presOf" srcId="{E3A0783D-C2F9-45D1-93E3-C177332E4A18}" destId="{AB7EFA65-5315-4F14-B80D-86A1A24D3936}" srcOrd="1" destOrd="0" presId="urn:microsoft.com/office/officeart/2005/8/layout/cycle2"/>
    <dgm:cxn modelId="{934BA1CB-FE9C-4918-AC55-93874E28010B}" type="presParOf" srcId="{6F6A7CE1-A92D-433D-8289-0BB482843664}" destId="{350020D1-B9A6-4E95-8199-36F66698B3D4}" srcOrd="4" destOrd="0" presId="urn:microsoft.com/office/officeart/2005/8/layout/cycle2"/>
    <dgm:cxn modelId="{DA976DE3-1F17-4E91-9467-4542FD96A011}" type="presOf" srcId="{7E5E6E8E-D774-4349-8F47-2CA72150802C}" destId="{350020D1-B9A6-4E95-8199-36F66698B3D4}" srcOrd="0" destOrd="0" presId="urn:microsoft.com/office/officeart/2005/8/layout/cycle2"/>
    <dgm:cxn modelId="{9A01AEFC-B411-4370-B4BB-815C93CBCAAD}" type="presParOf" srcId="{6F6A7CE1-A92D-433D-8289-0BB482843664}" destId="{DBC732F9-25B2-4846-8E46-37A457FAAE95}" srcOrd="5" destOrd="0" presId="urn:microsoft.com/office/officeart/2005/8/layout/cycle2"/>
    <dgm:cxn modelId="{21FBE159-6B8E-4E29-A74F-F055C3868068}" type="presOf" srcId="{6D2B2851-58D6-445A-9A01-0514A86F89B3}" destId="{DBC732F9-25B2-4846-8E46-37A457FAAE95}" srcOrd="0" destOrd="0" presId="urn:microsoft.com/office/officeart/2005/8/layout/cycle2"/>
    <dgm:cxn modelId="{1ACFF6D2-DF95-47E5-9A35-E60DF41DE700}" type="presParOf" srcId="{DBC732F9-25B2-4846-8E46-37A457FAAE95}" destId="{0038A004-FE31-411A-BCAE-860B4BE448E3}" srcOrd="0" destOrd="0" presId="urn:microsoft.com/office/officeart/2005/8/layout/cycle2"/>
    <dgm:cxn modelId="{4CF83A93-E810-4F5F-B3C0-CD3C395A33AB}" type="presOf" srcId="{6D2B2851-58D6-445A-9A01-0514A86F89B3}" destId="{0038A004-FE31-411A-BCAE-860B4BE448E3}" srcOrd="1" destOrd="0" presId="urn:microsoft.com/office/officeart/2005/8/layout/cycle2"/>
    <dgm:cxn modelId="{1D64EAE4-3691-44F0-9B81-7A5B25DC8D4B}" type="presParOf" srcId="{6F6A7CE1-A92D-433D-8289-0BB482843664}" destId="{9B4C68B6-B3A3-4112-B676-0ED9BC1FBCFC}" srcOrd="6" destOrd="0" presId="urn:microsoft.com/office/officeart/2005/8/layout/cycle2"/>
    <dgm:cxn modelId="{05DFB0BE-804B-4E8E-ABF3-4821D6764423}" type="presOf" srcId="{B0FD4D83-E832-4733-8C60-CFB9BC3E1186}" destId="{9B4C68B6-B3A3-4112-B676-0ED9BC1FBCFC}" srcOrd="0" destOrd="0" presId="urn:microsoft.com/office/officeart/2005/8/layout/cycle2"/>
    <dgm:cxn modelId="{56518F7D-7D31-46AB-A027-3737247E467C}" type="presParOf" srcId="{6F6A7CE1-A92D-433D-8289-0BB482843664}" destId="{C2BC5DE7-2149-4E1F-9F18-343038FFE84D}" srcOrd="7" destOrd="0" presId="urn:microsoft.com/office/officeart/2005/8/layout/cycle2"/>
    <dgm:cxn modelId="{A4DFE5EF-34FA-4666-9DF3-72DF7B8703FB}" type="presOf" srcId="{12128104-A645-4100-8CB7-E04CEC91C566}" destId="{C2BC5DE7-2149-4E1F-9F18-343038FFE84D}" srcOrd="0" destOrd="0" presId="urn:microsoft.com/office/officeart/2005/8/layout/cycle2"/>
    <dgm:cxn modelId="{88AEB504-E6CC-4073-A525-2817E55ECD9E}" type="presParOf" srcId="{C2BC5DE7-2149-4E1F-9F18-343038FFE84D}" destId="{2F305BC3-D11A-4902-91CF-9B7D0E89EE85}" srcOrd="0" destOrd="0" presId="urn:microsoft.com/office/officeart/2005/8/layout/cycle2"/>
    <dgm:cxn modelId="{2512A45B-DC8E-4FF6-8D42-7F10F1373DE5}" type="presOf" srcId="{12128104-A645-4100-8CB7-E04CEC91C566}" destId="{2F305BC3-D11A-4902-91CF-9B7D0E89EE85}" srcOrd="1" destOrd="0" presId="urn:microsoft.com/office/officeart/2005/8/layout/cycle2"/>
    <dgm:cxn modelId="{45FD5FAD-6A60-4891-A2A2-5C17EEC857FA}" type="presParOf" srcId="{6F6A7CE1-A92D-433D-8289-0BB482843664}" destId="{548D61D6-DC30-4DD4-A248-513FC11302E9}" srcOrd="8" destOrd="0" presId="urn:microsoft.com/office/officeart/2005/8/layout/cycle2"/>
    <dgm:cxn modelId="{BC143D0E-6889-4965-80BC-5924ECFE8144}" type="presOf" srcId="{AD2C5B60-507D-4BDD-AA5D-90DBEA3F04FD}" destId="{548D61D6-DC30-4DD4-A248-513FC11302E9}" srcOrd="0" destOrd="0" presId="urn:microsoft.com/office/officeart/2005/8/layout/cycle2"/>
    <dgm:cxn modelId="{4A376025-AA17-4BFB-8F3B-7F807FA34B0F}" type="presParOf" srcId="{6F6A7CE1-A92D-433D-8289-0BB482843664}" destId="{544C0C22-AAAC-42EA-81D1-E22E1238C0BB}" srcOrd="9" destOrd="0" presId="urn:microsoft.com/office/officeart/2005/8/layout/cycle2"/>
    <dgm:cxn modelId="{58010BE1-41B0-4911-894F-56E4DA5BF991}" type="presOf" srcId="{9CF81FC9-554F-4E83-B0CB-C99B315C8C5F}" destId="{544C0C22-AAAC-42EA-81D1-E22E1238C0BB}" srcOrd="0" destOrd="0" presId="urn:microsoft.com/office/officeart/2005/8/layout/cycle2"/>
    <dgm:cxn modelId="{DD535013-990D-4283-8362-B5B871A41B81}" type="presParOf" srcId="{544C0C22-AAAC-42EA-81D1-E22E1238C0BB}" destId="{C58AAA16-3472-4786-A8A7-758430930937}" srcOrd="0" destOrd="0" presId="urn:microsoft.com/office/officeart/2005/8/layout/cycle2"/>
    <dgm:cxn modelId="{C458E42B-EDFA-458A-B782-10F84E2DD727}" type="presOf" srcId="{9CF81FC9-554F-4E83-B0CB-C99B315C8C5F}" destId="{C58AAA16-3472-4786-A8A7-758430930937}" srcOrd="1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5C416AB1-7182-4F72-82B8-264041C4A14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FE237657-EA45-42A4-997E-22E7DF02303E}" type="parTrans" cxnId="{4BC13008-22AF-4DF3-A48F-2BEFBD2E7312}">
      <dgm:prSet/>
      <dgm:spPr/>
      <dgm:t>
        <a:bodyPr/>
        <a:lstStyle/>
        <a:p>
          <a:endParaRPr lang="ru-RU"/>
        </a:p>
      </dgm:t>
    </dgm:pt>
    <dgm:pt modelId="{65D43429-0289-48C2-9426-B7F9044A23E0}">
      <dgm:prSet phldrT="[Текст]"/>
      <dgm:spPr/>
      <dgm:t>
        <a:bodyPr/>
        <a:lstStyle/>
        <a:p>
          <a:r>
            <a:rPr lang="ru-RU" b="1" smtClean="0"/>
            <a:t>Углеводы  60-70%</a:t>
          </a:r>
          <a:endParaRPr lang="ru-RU" b="1"/>
        </a:p>
      </dgm:t>
    </dgm:pt>
    <dgm:pt modelId="{4C8D4D91-8F6C-4B2F-B6B7-EB6D041E4822}" type="sibTrans" cxnId="{4BC13008-22AF-4DF3-A48F-2BEFBD2E7312}">
      <dgm:prSet/>
      <dgm:spPr/>
      <dgm:t>
        <a:bodyPr/>
        <a:lstStyle/>
        <a:p>
          <a:endParaRPr lang="ru-RU"/>
        </a:p>
      </dgm:t>
    </dgm:pt>
    <dgm:pt modelId="{66D4B611-2CBE-4ED1-96B0-51D9F3DBB905}" type="parTrans" cxnId="{81A22542-17C4-423D-AEB0-A9D886707E7D}">
      <dgm:prSet/>
      <dgm:spPr/>
      <dgm:t>
        <a:bodyPr/>
        <a:lstStyle/>
        <a:p>
          <a:endParaRPr lang="ru-RU"/>
        </a:p>
      </dgm:t>
    </dgm:pt>
    <dgm:pt modelId="{4ED76131-F475-49C5-8BFA-A1BE9BB815F5}">
      <dgm:prSet phldrT="[Текст]"/>
      <dgm:spPr/>
      <dgm:t>
        <a:bodyPr/>
        <a:lstStyle/>
        <a:p>
          <a:r>
            <a:rPr lang="ru-RU" b="1" smtClean="0"/>
            <a:t>Жиры 20-30%</a:t>
          </a:r>
          <a:endParaRPr lang="ru-RU" b="1"/>
        </a:p>
      </dgm:t>
    </dgm:pt>
    <dgm:pt modelId="{8E52C19C-4FD0-4885-BB0A-5BAC3F8BF2B4}" type="sibTrans" cxnId="{81A22542-17C4-423D-AEB0-A9D886707E7D}">
      <dgm:prSet/>
      <dgm:spPr/>
      <dgm:t>
        <a:bodyPr/>
        <a:lstStyle/>
        <a:p>
          <a:endParaRPr lang="ru-RU"/>
        </a:p>
      </dgm:t>
    </dgm:pt>
    <dgm:pt modelId="{D89404CF-222D-4171-89E4-73B7B3B3C18E}" type="parTrans" cxnId="{EFCF1481-087E-48B6-917A-321254423FA7}">
      <dgm:prSet/>
      <dgm:spPr/>
      <dgm:t>
        <a:bodyPr/>
        <a:lstStyle/>
        <a:p>
          <a:endParaRPr lang="ru-RU"/>
        </a:p>
      </dgm:t>
    </dgm:pt>
    <dgm:pt modelId="{182ADAAA-115B-47F1-BC54-65D74CF9F204}">
      <dgm:prSet phldrT="[Текст]"/>
      <dgm:spPr/>
      <dgm:t>
        <a:bodyPr/>
        <a:lstStyle/>
        <a:p>
          <a:r>
            <a:rPr lang="ru-RU" b="1" smtClean="0"/>
            <a:t>Белки  15-20% рациона</a:t>
          </a:r>
          <a:endParaRPr lang="ru-RU" b="1"/>
        </a:p>
      </dgm:t>
    </dgm:pt>
    <dgm:pt modelId="{0F16EA2D-1BA1-4378-900D-B339629ABA4A}" type="sibTrans" cxnId="{EFCF1481-087E-48B6-917A-321254423FA7}">
      <dgm:prSet/>
      <dgm:spPr/>
      <dgm:t>
        <a:bodyPr/>
        <a:lstStyle/>
        <a:p>
          <a:endParaRPr lang="ru-RU"/>
        </a:p>
      </dgm:t>
    </dgm:pt>
    <dgm:pt modelId="{63B7FF7F-CB6D-49DF-8106-BFF3C57A82FC}" type="pres">
      <dgm:prSet presAssocID="{5C416AB1-7182-4F72-82B8-264041C4A141}" presName="compositeShape">
        <dgm:presLayoutVars>
          <dgm:chMax val="7"/>
          <dgm:dir/>
          <dgm:resizeHandles val="exact"/>
        </dgm:presLayoutVars>
      </dgm:prSet>
      <dgm:spPr/>
      <dgm:t>
        <a:bodyPr/>
        <a:lstStyle/>
        <a:p/>
      </dgm:t>
    </dgm:pt>
    <dgm:pt modelId="{0D34C102-9761-4899-BF4E-20E1DD5BA162}" type="pres">
      <dgm:prSet presAssocID="{5C416AB1-7182-4F72-82B8-264041C4A141}" presName="wedge1" presStyleLbl="node1" presStyleCnt="3"/>
      <dgm:spPr/>
      <dgm:t>
        <a:bodyPr/>
        <a:lstStyle/>
        <a:p>
          <a:endParaRPr lang="ru-RU"/>
        </a:p>
      </dgm:t>
    </dgm:pt>
    <dgm:pt modelId="{C7B46EC2-3153-4EC7-B25A-228796A7FD9A}" type="pres">
      <dgm:prSet presAssocID="{5C416AB1-7182-4F72-82B8-264041C4A141}" presName="dummy1a"/>
      <dgm:spPr/>
      <dgm:t>
        <a:bodyPr/>
        <a:lstStyle/>
        <a:p/>
      </dgm:t>
    </dgm:pt>
    <dgm:pt modelId="{CB7B4D0A-3A15-41C2-99BD-A0D1FAD289AB}" type="pres">
      <dgm:prSet presAssocID="{5C416AB1-7182-4F72-82B8-264041C4A141}" presName="dummy1b"/>
      <dgm:spPr/>
      <dgm:t>
        <a:bodyPr/>
        <a:lstStyle/>
        <a:p/>
      </dgm:t>
    </dgm:pt>
    <dgm:pt modelId="{7A7806D4-715D-4AFA-B59A-7DC6FD16BB85}" type="pres">
      <dgm:prSet presAssocID="{5C416AB1-7182-4F72-82B8-264041C4A141}" presName="wedge1Tx" presStyleLbl="node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05ACA-E727-4A5B-8F11-229526FB201F}" type="pres">
      <dgm:prSet presAssocID="{5C416AB1-7182-4F72-82B8-264041C4A141}" presName="wedge2" presStyleLbl="node1" presStyleIdx="1" presStyleCnt="3"/>
      <dgm:spPr/>
      <dgm:t>
        <a:bodyPr/>
        <a:lstStyle/>
        <a:p>
          <a:endParaRPr lang="ru-RU"/>
        </a:p>
      </dgm:t>
    </dgm:pt>
    <dgm:pt modelId="{2C4A291B-4241-411B-8505-892C11CB2E66}" type="pres">
      <dgm:prSet presAssocID="{5C416AB1-7182-4F72-82B8-264041C4A141}" presName="dummy2a"/>
      <dgm:spPr/>
      <dgm:t>
        <a:bodyPr/>
        <a:lstStyle/>
        <a:p/>
      </dgm:t>
    </dgm:pt>
    <dgm:pt modelId="{739BBFFF-F256-4DA2-B240-7AD1117BB7AD}" type="pres">
      <dgm:prSet presAssocID="{5C416AB1-7182-4F72-82B8-264041C4A141}" presName="dummy2b"/>
      <dgm:spPr/>
      <dgm:t>
        <a:bodyPr/>
        <a:lstStyle/>
        <a:p/>
      </dgm:t>
    </dgm:pt>
    <dgm:pt modelId="{5FD622E7-8C17-425A-97AE-56863E0C6B23}" type="pres">
      <dgm:prSet presAssocID="{5C416AB1-7182-4F72-82B8-264041C4A14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08912-0B6F-4ECC-BDB5-21D19C2FE5FC}" type="pres">
      <dgm:prSet presAssocID="{5C416AB1-7182-4F72-82B8-264041C4A141}" presName="wedge3" presStyleLbl="node1" presStyleIdx="2" presStyleCnt="3"/>
      <dgm:spPr/>
      <dgm:t>
        <a:bodyPr/>
        <a:lstStyle/>
        <a:p>
          <a:endParaRPr lang="ru-RU"/>
        </a:p>
      </dgm:t>
    </dgm:pt>
    <dgm:pt modelId="{09A224CE-9588-4712-8C39-1C7077850345}" type="pres">
      <dgm:prSet presAssocID="{5C416AB1-7182-4F72-82B8-264041C4A141}" presName="dummy3a"/>
      <dgm:spPr/>
      <dgm:t>
        <a:bodyPr/>
        <a:lstStyle/>
        <a:p/>
      </dgm:t>
    </dgm:pt>
    <dgm:pt modelId="{242C7295-007E-4124-B5E1-E0BCB0600C51}" type="pres">
      <dgm:prSet presAssocID="{5C416AB1-7182-4F72-82B8-264041C4A141}" presName="dummy3b"/>
      <dgm:spPr/>
      <dgm:t>
        <a:bodyPr/>
        <a:lstStyle/>
        <a:p/>
      </dgm:t>
    </dgm:pt>
    <dgm:pt modelId="{396C46BF-EA58-4ED3-A25F-656E7C6A955F}" type="pres">
      <dgm:prSet presAssocID="{5C416AB1-7182-4F72-82B8-264041C4A14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393F8-08F6-4D77-96EC-9F8809452ABF}" type="pres">
      <dgm:prSet presAssocID="{4C8D4D91-8F6C-4B2F-B6B7-EB6D041E4822}" presName="arrowWedge1" presStyleLbl="fgSibTrans2D1" presStyleCnt="3"/>
      <dgm:spPr/>
      <dgm:t>
        <a:bodyPr/>
        <a:lstStyle/>
        <a:p/>
      </dgm:t>
    </dgm:pt>
    <dgm:pt modelId="{ED410739-2DE9-40F5-ACA0-B6748A17F29E}" type="pres">
      <dgm:prSet presAssocID="{8E52C19C-4FD0-4885-BB0A-5BAC3F8BF2B4}" presName="arrowWedge2" presStyleLbl="fgSibTrans2D1" presStyleIdx="1" presStyleCnt="3"/>
      <dgm:spPr/>
      <dgm:t>
        <a:bodyPr/>
        <a:lstStyle/>
        <a:p/>
      </dgm:t>
    </dgm:pt>
    <dgm:pt modelId="{652E6CFA-36CB-41C9-B07A-519F5437DD1E}" type="pres">
      <dgm:prSet presAssocID="{0F16EA2D-1BA1-4378-900D-B339629ABA4A}" presName="arrowWedge3" presStyleLbl="fgSibTrans2D1" presStyleIdx="2" presStyleCnt="3"/>
      <dgm:spPr/>
      <dgm:t>
        <a:bodyPr/>
        <a:lstStyle/>
        <a:p/>
      </dgm:t>
    </dgm:pt>
  </dgm:ptLst>
  <dgm:cxnLst>
    <dgm:cxn modelId="{4BC13008-22AF-4DF3-A48F-2BEFBD2E7312}" srcId="{5C416AB1-7182-4F72-82B8-264041C4A141}" destId="{65D43429-0289-48C2-9426-B7F9044A23E0}" srcOrd="0" destOrd="0" parTransId="{FE237657-EA45-42A4-997E-22E7DF02303E}" sibTransId="{4C8D4D91-8F6C-4B2F-B6B7-EB6D041E4822}"/>
    <dgm:cxn modelId="{81A22542-17C4-423D-AEB0-A9D886707E7D}" srcId="{5C416AB1-7182-4F72-82B8-264041C4A141}" destId="{4ED76131-F475-49C5-8BFA-A1BE9BB815F5}" srcOrd="1" destOrd="0" parTransId="{66D4B611-2CBE-4ED1-96B0-51D9F3DBB905}" sibTransId="{8E52C19C-4FD0-4885-BB0A-5BAC3F8BF2B4}"/>
    <dgm:cxn modelId="{EFCF1481-087E-48B6-917A-321254423FA7}" srcId="{5C416AB1-7182-4F72-82B8-264041C4A141}" destId="{182ADAAA-115B-47F1-BC54-65D74CF9F204}" srcOrd="2" destOrd="0" parTransId="{D89404CF-222D-4171-89E4-73B7B3B3C18E}" sibTransId="{0F16EA2D-1BA1-4378-900D-B339629ABA4A}"/>
    <dgm:cxn modelId="{2F3C5F8F-D0A0-4343-AB9C-A35D862A3B79}" type="presOf" srcId="{5C416AB1-7182-4F72-82B8-264041C4A141}" destId="{63B7FF7F-CB6D-49DF-8106-BFF3C57A82FC}" srcOrd="0" destOrd="0" presId="urn:microsoft.com/office/officeart/2005/8/layout/cycle8"/>
    <dgm:cxn modelId="{59E9BF3B-CC5D-438F-A26C-B9A2DFB22D7B}" type="presParOf" srcId="{63B7FF7F-CB6D-49DF-8106-BFF3C57A82FC}" destId="{0D34C102-9761-4899-BF4E-20E1DD5BA162}" srcOrd="0" destOrd="0" presId="urn:microsoft.com/office/officeart/2005/8/layout/cycle8"/>
    <dgm:cxn modelId="{A78F9DA2-3C20-47C2-BFE4-523E22669AE0}" type="presOf" srcId="{65D43429-0289-48C2-9426-B7F9044A23E0}" destId="{0D34C102-9761-4899-BF4E-20E1DD5BA162}" srcOrd="0" destOrd="0" presId="urn:microsoft.com/office/officeart/2005/8/layout/cycle8"/>
    <dgm:cxn modelId="{B955DDD5-4C8F-4040-B497-E49F082DDB8C}" type="presParOf" srcId="{63B7FF7F-CB6D-49DF-8106-BFF3C57A82FC}" destId="{C7B46EC2-3153-4EC7-B25A-228796A7FD9A}" srcOrd="1" destOrd="0" presId="urn:microsoft.com/office/officeart/2005/8/layout/cycle8"/>
    <dgm:cxn modelId="{AFE768FB-9C2C-4DD9-B818-841213572211}" type="presParOf" srcId="{63B7FF7F-CB6D-49DF-8106-BFF3C57A82FC}" destId="{CB7B4D0A-3A15-41C2-99BD-A0D1FAD289AB}" srcOrd="2" destOrd="0" presId="urn:microsoft.com/office/officeart/2005/8/layout/cycle8"/>
    <dgm:cxn modelId="{D2A87CA4-921D-46E2-891D-3E0E3A2367EE}" type="presParOf" srcId="{63B7FF7F-CB6D-49DF-8106-BFF3C57A82FC}" destId="{7A7806D4-715D-4AFA-B59A-7DC6FD16BB85}" srcOrd="3" destOrd="0" presId="urn:microsoft.com/office/officeart/2005/8/layout/cycle8"/>
    <dgm:cxn modelId="{FED1ED83-B41A-4272-812A-333E18396574}" type="presOf" srcId="{65D43429-0289-48C2-9426-B7F9044A23E0}" destId="{7A7806D4-715D-4AFA-B59A-7DC6FD16BB85}" srcOrd="1" destOrd="0" presId="urn:microsoft.com/office/officeart/2005/8/layout/cycle8"/>
    <dgm:cxn modelId="{E4927CF9-95FF-428E-93F1-C2EE90534EBB}" type="presParOf" srcId="{63B7FF7F-CB6D-49DF-8106-BFF3C57A82FC}" destId="{A3605ACA-E727-4A5B-8F11-229526FB201F}" srcOrd="4" destOrd="0" presId="urn:microsoft.com/office/officeart/2005/8/layout/cycle8"/>
    <dgm:cxn modelId="{CDA9BE68-0965-4D2E-8C09-55722647A874}" type="presOf" srcId="{4ED76131-F475-49C5-8BFA-A1BE9BB815F5}" destId="{A3605ACA-E727-4A5B-8F11-229526FB201F}" srcOrd="0" destOrd="0" presId="urn:microsoft.com/office/officeart/2005/8/layout/cycle8"/>
    <dgm:cxn modelId="{53D60537-3A46-4213-9E0B-87A952BE0D22}" type="presParOf" srcId="{63B7FF7F-CB6D-49DF-8106-BFF3C57A82FC}" destId="{2C4A291B-4241-411B-8505-892C11CB2E66}" srcOrd="5" destOrd="0" presId="urn:microsoft.com/office/officeart/2005/8/layout/cycle8"/>
    <dgm:cxn modelId="{8C2BBC68-567F-443C-BD61-26107A9D3BEE}" type="presParOf" srcId="{63B7FF7F-CB6D-49DF-8106-BFF3C57A82FC}" destId="{739BBFFF-F256-4DA2-B240-7AD1117BB7AD}" srcOrd="6" destOrd="0" presId="urn:microsoft.com/office/officeart/2005/8/layout/cycle8"/>
    <dgm:cxn modelId="{5FCED200-224C-4E93-A3EA-FF3A8A75C053}" type="presParOf" srcId="{63B7FF7F-CB6D-49DF-8106-BFF3C57A82FC}" destId="{5FD622E7-8C17-425A-97AE-56863E0C6B23}" srcOrd="7" destOrd="0" presId="urn:microsoft.com/office/officeart/2005/8/layout/cycle8"/>
    <dgm:cxn modelId="{14323A37-62E1-44B6-9204-329DB5A5F523}" type="presOf" srcId="{4ED76131-F475-49C5-8BFA-A1BE9BB815F5}" destId="{5FD622E7-8C17-425A-97AE-56863E0C6B23}" srcOrd="1" destOrd="0" presId="urn:microsoft.com/office/officeart/2005/8/layout/cycle8"/>
    <dgm:cxn modelId="{36724767-C1E7-4DA6-A70A-3306639399A3}" type="presParOf" srcId="{63B7FF7F-CB6D-49DF-8106-BFF3C57A82FC}" destId="{07308912-0B6F-4ECC-BDB5-21D19C2FE5FC}" srcOrd="8" destOrd="0" presId="urn:microsoft.com/office/officeart/2005/8/layout/cycle8"/>
    <dgm:cxn modelId="{57B6A50B-1E39-4AAC-9939-A0B1A7FD0B07}" type="presOf" srcId="{182ADAAA-115B-47F1-BC54-65D74CF9F204}" destId="{07308912-0B6F-4ECC-BDB5-21D19C2FE5FC}" srcOrd="0" destOrd="0" presId="urn:microsoft.com/office/officeart/2005/8/layout/cycle8"/>
    <dgm:cxn modelId="{2375F4FA-C780-47FD-9D5B-6051CAC9A35E}" type="presParOf" srcId="{63B7FF7F-CB6D-49DF-8106-BFF3C57A82FC}" destId="{09A224CE-9588-4712-8C39-1C7077850345}" srcOrd="9" destOrd="0" presId="urn:microsoft.com/office/officeart/2005/8/layout/cycle8"/>
    <dgm:cxn modelId="{91ABEA23-C3DC-4DDC-8C9D-A757031335D3}" type="presParOf" srcId="{63B7FF7F-CB6D-49DF-8106-BFF3C57A82FC}" destId="{242C7295-007E-4124-B5E1-E0BCB0600C51}" srcOrd="10" destOrd="0" presId="urn:microsoft.com/office/officeart/2005/8/layout/cycle8"/>
    <dgm:cxn modelId="{E77B6C11-3AAC-421F-BEC7-48FB86F8C6E4}" type="presParOf" srcId="{63B7FF7F-CB6D-49DF-8106-BFF3C57A82FC}" destId="{396C46BF-EA58-4ED3-A25F-656E7C6A955F}" srcOrd="11" destOrd="0" presId="urn:microsoft.com/office/officeart/2005/8/layout/cycle8"/>
    <dgm:cxn modelId="{C4D74ED3-A819-44A6-8E2B-8634509BFAB4}" type="presOf" srcId="{182ADAAA-115B-47F1-BC54-65D74CF9F204}" destId="{396C46BF-EA58-4ED3-A25F-656E7C6A955F}" srcOrd="1" destOrd="0" presId="urn:microsoft.com/office/officeart/2005/8/layout/cycle8"/>
    <dgm:cxn modelId="{9A6480DF-7604-4C44-8F64-00ACE5B256BE}" type="presParOf" srcId="{63B7FF7F-CB6D-49DF-8106-BFF3C57A82FC}" destId="{267393F8-08F6-4D77-96EC-9F8809452ABF}" srcOrd="12" destOrd="0" presId="urn:microsoft.com/office/officeart/2005/8/layout/cycle8"/>
    <dgm:cxn modelId="{32117FE0-687F-4350-9A0C-35CE4F4E0126}" type="presParOf" srcId="{63B7FF7F-CB6D-49DF-8106-BFF3C57A82FC}" destId="{ED410739-2DE9-40F5-ACA0-B6748A17F29E}" srcOrd="13" destOrd="0" presId="urn:microsoft.com/office/officeart/2005/8/layout/cycle8"/>
    <dgm:cxn modelId="{EB193010-753A-4744-80A0-BA6BB3953499}" type="presParOf" srcId="{63B7FF7F-CB6D-49DF-8106-BFF3C57A82FC}" destId="{652E6CFA-36CB-41C9-B07A-519F5437DD1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80F8E96-CFFC-407D-A552-3BD5FCC79774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5A04DB-9BA0-453A-8B44-A74E94C86B85}" type="parTrans" cxnId="{81C77139-78E7-4E1F-9A05-1E2EDAB16478}">
      <dgm:prSet/>
      <dgm:spPr/>
      <dgm:t>
        <a:bodyPr/>
        <a:lstStyle/>
        <a:p>
          <a:endParaRPr lang="ru-RU"/>
        </a:p>
      </dgm:t>
    </dgm:pt>
    <dgm:pt modelId="{B30530A5-C3C0-4D9D-8714-25567D5655C0}">
      <dgm:prSet phldrT="[Текст]"/>
      <dgm:spPr/>
      <dgm:t>
        <a:bodyPr/>
        <a:lstStyle/>
        <a:p>
          <a:r>
            <a:rPr lang="ru-RU" smtClean="0"/>
            <a:t>Лица ведущие малоподвижный образ жизни</a:t>
          </a:r>
          <a:endParaRPr lang="ru-RU"/>
        </a:p>
      </dgm:t>
    </dgm:pt>
    <dgm:pt modelId="{C91799CB-B81D-41EE-86C0-58A4DE3474AB}" type="sibTrans" cxnId="{81C77139-78E7-4E1F-9A05-1E2EDAB16478}">
      <dgm:prSet/>
      <dgm:spPr/>
      <dgm:t>
        <a:bodyPr/>
        <a:lstStyle/>
        <a:p>
          <a:endParaRPr lang="ru-RU"/>
        </a:p>
      </dgm:t>
    </dgm:pt>
    <dgm:pt modelId="{04FB648F-B1BD-41BB-BA12-19DC454637D0}" type="parTrans" cxnId="{4B729D4D-3477-489F-A141-DC26CA0C38A5}">
      <dgm:prSet/>
      <dgm:spPr/>
      <dgm:t>
        <a:bodyPr/>
        <a:lstStyle/>
        <a:p>
          <a:endParaRPr lang="ru-RU"/>
        </a:p>
      </dgm:t>
    </dgm:pt>
    <dgm:pt modelId="{4C5FD7A4-3839-4DE9-B47F-46F610A3F4CA}">
      <dgm:prSet phldrT="[Текст]"/>
      <dgm:spPr/>
      <dgm:t>
        <a:bodyPr/>
        <a:lstStyle/>
        <a:p>
          <a:r>
            <a:rPr lang="ru-RU" smtClean="0"/>
            <a:t>Физические нагрузки средней интенсивности (50-70% от максимальной 3-5 раз в неделю по 30-60 минут)</a:t>
          </a:r>
          <a:endParaRPr lang="ru-RU"/>
        </a:p>
      </dgm:t>
    </dgm:pt>
    <dgm:pt modelId="{7057173A-6E5D-404C-82C2-A739284ABB03}" type="sibTrans" cxnId="{4B729D4D-3477-489F-A141-DC26CA0C38A5}">
      <dgm:prSet/>
      <dgm:spPr/>
      <dgm:t>
        <a:bodyPr/>
        <a:lstStyle/>
        <a:p>
          <a:endParaRPr lang="ru-RU"/>
        </a:p>
      </dgm:t>
    </dgm:pt>
    <dgm:pt modelId="{FFD32FCF-83DB-41A0-98D6-287CBDD6113A}" type="pres">
      <dgm:prSet presAssocID="{C80F8E96-CFFC-407D-A552-3BD5FCC79774}" presName="compositeShape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E66235-7B35-4D07-8625-5795EA942C54}" type="pres">
      <dgm:prSet presAssocID="{B30530A5-C3C0-4D9D-8714-25567D5655C0}" presName="upArrow" presStyleLbl="node1" presStyleCnt="2"/>
      <dgm:spPr/>
      <dgm:t>
        <a:bodyPr/>
        <a:lstStyle/>
        <a:p/>
      </dgm:t>
    </dgm:pt>
    <dgm:pt modelId="{FA3FA7A6-5C1E-4798-B501-A01F0B646786}" type="pres">
      <dgm:prSet presAssocID="{B30530A5-C3C0-4D9D-8714-25567D5655C0}" presName="upArrowText" presStyleLbl="revTx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BE874-6440-4AA6-9643-B8B74086F7A1}" type="pres">
      <dgm:prSet presAssocID="{4C5FD7A4-3839-4DE9-B47F-46F610A3F4CA}" presName="downArrow" presStyleLbl="node1" presStyleIdx="1" presStyleCnt="2"/>
      <dgm:spPr/>
      <dgm:t>
        <a:bodyPr/>
        <a:lstStyle/>
        <a:p/>
      </dgm:t>
    </dgm:pt>
    <dgm:pt modelId="{4B9C3C11-5FDE-451F-B0D8-2AA9667A4F05}" type="pres">
      <dgm:prSet presAssocID="{4C5FD7A4-3839-4DE9-B47F-46F610A3F4CA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C77139-78E7-4E1F-9A05-1E2EDAB16478}" srcId="{C80F8E96-CFFC-407D-A552-3BD5FCC79774}" destId="{B30530A5-C3C0-4D9D-8714-25567D5655C0}" srcOrd="0" destOrd="0" parTransId="{655A04DB-9BA0-453A-8B44-A74E94C86B85}" sibTransId="{C91799CB-B81D-41EE-86C0-58A4DE3474AB}"/>
    <dgm:cxn modelId="{4B729D4D-3477-489F-A141-DC26CA0C38A5}" srcId="{C80F8E96-CFFC-407D-A552-3BD5FCC79774}" destId="{4C5FD7A4-3839-4DE9-B47F-46F610A3F4CA}" srcOrd="1" destOrd="0" parTransId="{04FB648F-B1BD-41BB-BA12-19DC454637D0}" sibTransId="{7057173A-6E5D-404C-82C2-A739284ABB03}"/>
    <dgm:cxn modelId="{53A0F451-D803-408D-9C3F-C3320A0608E9}" type="presOf" srcId="{C80F8E96-CFFC-407D-A552-3BD5FCC79774}" destId="{FFD32FCF-83DB-41A0-98D6-287CBDD6113A}" srcOrd="0" destOrd="0" presId="urn:microsoft.com/office/officeart/2005/8/layout/arrow4"/>
    <dgm:cxn modelId="{15D49F4C-75ED-4D67-9C8D-8D8AE1D1F1EC}" type="presParOf" srcId="{FFD32FCF-83DB-41A0-98D6-287CBDD6113A}" destId="{37E66235-7B35-4D07-8625-5795EA942C54}" srcOrd="0" destOrd="0" presId="urn:microsoft.com/office/officeart/2005/8/layout/arrow4"/>
    <dgm:cxn modelId="{7FAA231A-CA40-4A58-AC02-5CC872D0C5F8}" type="presParOf" srcId="{FFD32FCF-83DB-41A0-98D6-287CBDD6113A}" destId="{FA3FA7A6-5C1E-4798-B501-A01F0B646786}" srcOrd="1" destOrd="0" presId="urn:microsoft.com/office/officeart/2005/8/layout/arrow4"/>
    <dgm:cxn modelId="{5B6E2738-93AB-4828-A240-88EE9C88430D}" type="presOf" srcId="{B30530A5-C3C0-4D9D-8714-25567D5655C0}" destId="{FA3FA7A6-5C1E-4798-B501-A01F0B646786}" srcOrd="0" destOrd="0" presId="urn:microsoft.com/office/officeart/2005/8/layout/arrow4"/>
    <dgm:cxn modelId="{123F2881-71A3-470F-9F5C-A8610C9C77E1}" type="presParOf" srcId="{FFD32FCF-83DB-41A0-98D6-287CBDD6113A}" destId="{9EEBE874-6440-4AA6-9643-B8B74086F7A1}" srcOrd="2" destOrd="0" presId="urn:microsoft.com/office/officeart/2005/8/layout/arrow4"/>
    <dgm:cxn modelId="{46BBFBB0-E4A6-41F4-891D-00E6C0CB683F}" type="presParOf" srcId="{FFD32FCF-83DB-41A0-98D6-287CBDD6113A}" destId="{4B9C3C11-5FDE-451F-B0D8-2AA9667A4F05}" srcOrd="3" destOrd="0" presId="urn:microsoft.com/office/officeart/2005/8/layout/arrow4"/>
    <dgm:cxn modelId="{1B83C161-F790-4F52-80C4-3D895FE0E3FD}" type="presOf" srcId="{4C5FD7A4-3839-4DE9-B47F-46F610A3F4CA}" destId="{4B9C3C11-5FDE-451F-B0D8-2AA9667A4F05}" srcOrd="0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" name=""/>
      <dsp:cNvGrpSpPr/>
    </dsp:nvGrpSpPr>
    <dsp:grpSpPr/>
    <dsp:sp modelId="{8140B832-81FB-4BC7-8154-ED08F572AC56}">
      <dsp:nvSpPr>
        <dsp:cNvPr id="11" name=""/>
        <dsp:cNvSpPr/>
      </dsp:nvSpPr>
      <dsp:spPr>
        <a:xfrm>
          <a:off x="410861" y="457810"/>
          <a:ext cx="3334234" cy="3334234"/>
        </a:xfrm>
        <a:prstGeom prst="pie">
          <a:avLst>
            <a:gd name="adj1" fmla="val 16200000"/>
            <a:gd name="adj2" fmla="val 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Факторы окружающей среды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Экология</a:t>
          </a:r>
          <a:endParaRPr lang="ru-RU" sz="1600" kern="1200"/>
        </a:p>
      </dsp:txBody>
      <dsp:txXfrm>
        <a:off x="2180784" y="1148870"/>
        <a:ext cx="1230491" cy="912945"/>
      </dsp:txXfrm>
    </dsp:sp>
    <dsp:sp modelId="{9F462524-2064-4571-9D8F-C2444F49F87A}">
      <dsp:nvSpPr>
        <dsp:cNvPr id="12" name=""/>
        <dsp:cNvSpPr/>
      </dsp:nvSpPr>
      <dsp:spPr>
        <a:xfrm>
          <a:off x="420531" y="619892"/>
          <a:ext cx="3334234" cy="3334234"/>
        </a:xfrm>
        <a:prstGeom prst="pie">
          <a:avLst>
            <a:gd name="adj1" fmla="val 0"/>
            <a:gd name="adj2" fmla="val 5400000"/>
          </a:avLst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Питание</a:t>
          </a:r>
          <a:endParaRPr lang="ru-RU" sz="2500" kern="1200"/>
        </a:p>
      </dsp:txBody>
      <dsp:txXfrm>
        <a:off x="2190454" y="2350122"/>
        <a:ext cx="1230491" cy="912945"/>
      </dsp:txXfrm>
    </dsp:sp>
    <dsp:sp modelId="{7364965C-455E-4CC0-BC0E-7B9A26C6991C}">
      <dsp:nvSpPr>
        <dsp:cNvPr id="13" name=""/>
        <dsp:cNvSpPr/>
      </dsp:nvSpPr>
      <dsp:spPr>
        <a:xfrm>
          <a:off x="243578" y="562843"/>
          <a:ext cx="3334234" cy="3334234"/>
        </a:xfrm>
        <a:prstGeom prst="pie">
          <a:avLst>
            <a:gd name="adj1" fmla="val 5400000"/>
            <a:gd name="adj2" fmla="val 1080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err="1" smtClean="0">
              <a:solidFill>
                <a:srgbClr val="3548FB"/>
              </a:solidFill>
            </a:rPr>
            <a:t>Психо-эмоцио-нальный статус</a:t>
          </a:r>
          <a:endParaRPr lang="ru-RU" sz="1800" kern="1200">
            <a:solidFill>
              <a:srgbClr val="3548FB"/>
            </a:solidFill>
          </a:endParaRPr>
        </a:p>
      </dsp:txBody>
      <dsp:txXfrm>
        <a:off x="577399" y="2293073"/>
        <a:ext cx="1230491" cy="912945"/>
      </dsp:txXfrm>
    </dsp:sp>
    <dsp:sp modelId="{CB5C2953-8FF6-4568-82DD-5CEB7422FB09}">
      <dsp:nvSpPr>
        <dsp:cNvPr id="14" name=""/>
        <dsp:cNvSpPr/>
      </dsp:nvSpPr>
      <dsp:spPr>
        <a:xfrm>
          <a:off x="243578" y="444957"/>
          <a:ext cx="3334234" cy="3346137"/>
        </a:xfrm>
        <a:prstGeom prst="pie">
          <a:avLst>
            <a:gd name="adj1" fmla="val 10800000"/>
            <a:gd name="adj2" fmla="val 162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Вид спорта</a:t>
          </a:r>
          <a:endParaRPr lang="ru-RU" sz="2500" kern="1200"/>
        </a:p>
      </dsp:txBody>
      <dsp:txXfrm>
        <a:off x="577399" y="1138484"/>
        <a:ext cx="1230491" cy="916204"/>
      </dsp:txXfrm>
    </dsp:sp>
    <dsp:sp modelId="{64747467-541E-4CCC-8D63-C0983ED8BCA2}">
      <dsp:nvSpPr>
        <dsp:cNvPr id="15" name=""/>
        <dsp:cNvSpPr/>
      </dsp:nvSpPr>
      <dsp:spPr>
        <a:xfrm>
          <a:off x="204456" y="251405"/>
          <a:ext cx="3747044" cy="374704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15852E30-396E-4E8D-B214-6A0976CF5198}">
      <dsp:nvSpPr>
        <dsp:cNvPr id="16" name=""/>
        <dsp:cNvSpPr/>
      </dsp:nvSpPr>
      <dsp:spPr>
        <a:xfrm>
          <a:off x="214126" y="413487"/>
          <a:ext cx="3747044" cy="374704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32412597-BD98-420D-93F1-007766157563}">
      <dsp:nvSpPr>
        <dsp:cNvPr id="17" name=""/>
        <dsp:cNvSpPr/>
      </dsp:nvSpPr>
      <dsp:spPr>
        <a:xfrm>
          <a:off x="37173" y="356438"/>
          <a:ext cx="3747044" cy="374704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7F0B4DC0-074D-4BF1-8114-46E2EB044239}">
      <dsp:nvSpPr>
        <dsp:cNvPr id="18" name=""/>
        <dsp:cNvSpPr/>
      </dsp:nvSpPr>
      <dsp:spPr>
        <a:xfrm>
          <a:off x="65988" y="266734"/>
          <a:ext cx="3747044" cy="374704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9" name=""/>
      <dsp:cNvGrpSpPr/>
    </dsp:nvGrpSpPr>
    <dsp:grpSpPr/>
    <dsp:sp modelId="{41F518DC-4F1F-44A6-9B7D-9FE1886F8E9C}">
      <dsp:nvSpPr>
        <dsp:cNvPr id="20" name=""/>
        <dsp:cNvSpPr/>
      </dsp:nvSpPr>
      <dsp:spPr>
        <a:xfrm>
          <a:off x="293164" y="1174342"/>
          <a:ext cx="2381175" cy="2455579"/>
        </a:xfrm>
        <a:prstGeom prst="pie">
          <a:avLst>
            <a:gd name="adj1" fmla="val 16200000"/>
            <a:gd name="adj2" fmla="val 180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err="1" smtClean="0"/>
            <a:t>эпигеном</a:t>
          </a:r>
          <a:endParaRPr lang="ru-RU" sz="1400" kern="1200"/>
        </a:p>
      </dsp:txBody>
      <dsp:txXfrm>
        <a:off x="1587786" y="1627455"/>
        <a:ext cx="807898" cy="818526"/>
      </dsp:txXfrm>
    </dsp:sp>
    <dsp:sp modelId="{F009BABD-89B7-48B6-8272-444F27225150}">
      <dsp:nvSpPr>
        <dsp:cNvPr id="21" name=""/>
        <dsp:cNvSpPr/>
      </dsp:nvSpPr>
      <dsp:spPr>
        <a:xfrm>
          <a:off x="238999" y="1172677"/>
          <a:ext cx="2455579" cy="2455579"/>
        </a:xfrm>
        <a:prstGeom prst="pie">
          <a:avLst>
            <a:gd name="adj1" fmla="val 1800000"/>
            <a:gd name="adj2" fmla="val 900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err="1" smtClean="0"/>
            <a:t>микробиом</a:t>
          </a:r>
          <a:endParaRPr lang="ru-RU" sz="1400" kern="1200"/>
        </a:p>
      </dsp:txBody>
      <dsp:txXfrm>
        <a:off x="911360" y="2722031"/>
        <a:ext cx="1110857" cy="760060"/>
      </dsp:txXfrm>
    </dsp:sp>
    <dsp:sp modelId="{1865480D-3A59-483A-9068-929EA8F9B3DA}">
      <dsp:nvSpPr>
        <dsp:cNvPr id="22" name=""/>
        <dsp:cNvSpPr/>
      </dsp:nvSpPr>
      <dsp:spPr>
        <a:xfrm>
          <a:off x="241136" y="1175514"/>
          <a:ext cx="2437801" cy="2477851"/>
        </a:xfrm>
        <a:prstGeom prst="pie">
          <a:avLst>
            <a:gd name="adj1" fmla="val 9000000"/>
            <a:gd name="adj2" fmla="val 1620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геном</a:t>
          </a:r>
          <a:endParaRPr lang="ru-RU" sz="1400" kern="1200"/>
        </a:p>
      </dsp:txBody>
      <dsp:txXfrm>
        <a:off x="502329" y="1662234"/>
        <a:ext cx="827111" cy="825950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1FDBC734-E455-4901-BD5F-AD1782A718F1}">
      <dsp:nvSpPr>
        <dsp:cNvPr id="6" name=""/>
        <dsp:cNvSpPr/>
      </dsp:nvSpPr>
      <dsp:spPr>
        <a:xfrm>
          <a:off x="2949313" y="-17682"/>
          <a:ext cx="3012931" cy="1486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Как надо</a:t>
          </a:r>
          <a:endParaRPr lang="ru-RU" sz="3200" kern="1200"/>
        </a:p>
      </dsp:txBody>
      <dsp:txXfrm>
        <a:off x="3390546" y="200070"/>
        <a:ext cx="2130464" cy="1051401"/>
      </dsp:txXfrm>
    </dsp:sp>
    <dsp:sp modelId="{F1B52D85-AEF5-474A-951D-37D60F6C7665}">
      <dsp:nvSpPr>
        <dsp:cNvPr id="7" name=""/>
        <dsp:cNvSpPr/>
      </dsp:nvSpPr>
      <dsp:spPr>
        <a:xfrm rot="2160000">
          <a:off x="5350938" y="1198828"/>
          <a:ext cx="202611" cy="501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356742" y="1281330"/>
        <a:ext cx="141828" cy="301098"/>
      </dsp:txXfrm>
    </dsp:sp>
    <dsp:sp modelId="{DF3C074B-CC20-4521-A277-645FD76FA56E}">
      <dsp:nvSpPr>
        <dsp:cNvPr id="8" name=""/>
        <dsp:cNvSpPr/>
      </dsp:nvSpPr>
      <dsp:spPr>
        <a:xfrm>
          <a:off x="4543311" y="1527463"/>
          <a:ext cx="3437665" cy="1021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Что в реальности</a:t>
          </a:r>
          <a:endParaRPr lang="ru-RU" sz="3200" kern="1200"/>
        </a:p>
      </dsp:txBody>
      <dsp:txXfrm>
        <a:off x="5046745" y="1677046"/>
        <a:ext cx="2430796" cy="722249"/>
      </dsp:txXfrm>
    </dsp:sp>
    <dsp:sp modelId="{FEF8F080-A6D7-440C-9228-A848AD381406}">
      <dsp:nvSpPr>
        <dsp:cNvPr id="9" name=""/>
        <dsp:cNvSpPr/>
      </dsp:nvSpPr>
      <dsp:spPr>
        <a:xfrm rot="6480000">
          <a:off x="5729093" y="2704614"/>
          <a:ext cx="469966" cy="501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5821372" y="2737935"/>
        <a:ext cx="328976" cy="301098"/>
      </dsp:txXfrm>
    </dsp:sp>
    <dsp:sp modelId="{350020D1-B9A6-4E95-8199-36F66698B3D4}">
      <dsp:nvSpPr>
        <dsp:cNvPr id="10" name=""/>
        <dsp:cNvSpPr/>
      </dsp:nvSpPr>
      <dsp:spPr>
        <a:xfrm rot="1655145">
          <a:off x="3942890" y="3380535"/>
          <a:ext cx="3258568" cy="15622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Подбор по            виду спорта</a:t>
          </a:r>
          <a:endParaRPr lang="ru-RU" sz="3200" kern="1200"/>
        </a:p>
      </dsp:txBody>
      <dsp:txXfrm>
        <a:off x="4420096" y="3609327"/>
        <a:ext cx="2304156" cy="1104707"/>
      </dsp:txXfrm>
    </dsp:sp>
    <dsp:sp modelId="{DBC732F9-25B2-4846-8E46-37A457FAAE95}">
      <dsp:nvSpPr>
        <dsp:cNvPr id="11" name=""/>
        <dsp:cNvSpPr/>
      </dsp:nvSpPr>
      <dsp:spPr>
        <a:xfrm>
          <a:off x="4127441" y="3910765"/>
          <a:ext cx="444599" cy="501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127441" y="4011131"/>
        <a:ext cx="311219" cy="301098"/>
      </dsp:txXfrm>
    </dsp:sp>
    <dsp:sp modelId="{9B4C68B6-B3A3-4112-B676-0ED9BC1FBCFC}">
      <dsp:nvSpPr>
        <dsp:cNvPr id="12" name=""/>
        <dsp:cNvSpPr/>
      </dsp:nvSpPr>
      <dsp:spPr>
        <a:xfrm rot="20405588">
          <a:off x="1897011" y="3418228"/>
          <a:ext cx="2884745" cy="1486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Индивидуализация</a:t>
          </a:r>
          <a:endParaRPr lang="ru-RU" sz="3200" kern="1200"/>
        </a:p>
      </dsp:txBody>
      <dsp:txXfrm>
        <a:off x="2319472" y="3635980"/>
        <a:ext cx="2039823" cy="1051401"/>
      </dsp:txXfrm>
    </dsp:sp>
    <dsp:sp modelId="{C2BC5DE7-2149-4E1F-9F18-343038FFE84D}">
      <dsp:nvSpPr>
        <dsp:cNvPr id="13" name=""/>
        <dsp:cNvSpPr/>
      </dsp:nvSpPr>
      <dsp:spPr>
        <a:xfrm rot="15120000">
          <a:off x="2710882" y="2743630"/>
          <a:ext cx="498553" cy="501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808774" y="2915119"/>
        <a:ext cx="348987" cy="301098"/>
      </dsp:txXfrm>
    </dsp:sp>
    <dsp:sp modelId="{548D61D6-DC30-4DD4-A248-513FC11302E9}">
      <dsp:nvSpPr>
        <dsp:cNvPr id="14" name=""/>
        <dsp:cNvSpPr/>
      </dsp:nvSpPr>
      <dsp:spPr>
        <a:xfrm>
          <a:off x="731990" y="1540771"/>
          <a:ext cx="3834848" cy="9947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Производство</a:t>
          </a:r>
          <a:endParaRPr lang="ru-RU" sz="3400" kern="1200"/>
        </a:p>
      </dsp:txBody>
      <dsp:txXfrm>
        <a:off x="1293591" y="1686456"/>
        <a:ext cx="2711647" cy="703429"/>
      </dsp:txXfrm>
    </dsp:sp>
    <dsp:sp modelId="{544C0C22-AAAC-42EA-81D1-E22E1238C0BB}">
      <dsp:nvSpPr>
        <dsp:cNvPr id="15" name=""/>
        <dsp:cNvSpPr/>
      </dsp:nvSpPr>
      <dsp:spPr>
        <a:xfrm rot="19440000">
          <a:off x="3343779" y="1207768"/>
          <a:ext cx="206461" cy="501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349694" y="1326337"/>
        <a:ext cx="144523" cy="301098"/>
      </dsp:txXfrm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0D34C102-9761-4899-BF4E-20E1DD5BA162}">
      <dsp:nvSpPr>
        <dsp:cNvPr id="6" name=""/>
        <dsp:cNvSpPr/>
      </dsp:nvSpPr>
      <dsp:spPr>
        <a:xfrm>
          <a:off x="2333656" y="332316"/>
          <a:ext cx="4294557" cy="4294557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Углеводы  60-70%</a:t>
          </a:r>
          <a:endParaRPr lang="ru-RU" sz="2700" b="1" kern="1200"/>
        </a:p>
      </dsp:txBody>
      <dsp:txXfrm>
        <a:off x="4596990" y="1242354"/>
        <a:ext cx="1533770" cy="1278142"/>
      </dsp:txXfrm>
    </dsp:sp>
    <dsp:sp modelId="{A3605ACA-E727-4A5B-8F11-229526FB201F}">
      <dsp:nvSpPr>
        <dsp:cNvPr id="7" name=""/>
        <dsp:cNvSpPr/>
      </dsp:nvSpPr>
      <dsp:spPr>
        <a:xfrm>
          <a:off x="2245209" y="485693"/>
          <a:ext cx="4294557" cy="4294557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Жиры 20-30%</a:t>
          </a:r>
          <a:endParaRPr lang="ru-RU" sz="2700" b="1" kern="1200"/>
        </a:p>
      </dsp:txBody>
      <dsp:txXfrm>
        <a:off x="3267723" y="3272043"/>
        <a:ext cx="2300655" cy="1124764"/>
      </dsp:txXfrm>
    </dsp:sp>
    <dsp:sp modelId="{07308912-0B6F-4ECC-BDB5-21D19C2FE5FC}">
      <dsp:nvSpPr>
        <dsp:cNvPr id="8" name=""/>
        <dsp:cNvSpPr/>
      </dsp:nvSpPr>
      <dsp:spPr>
        <a:xfrm>
          <a:off x="2156762" y="332316"/>
          <a:ext cx="4294557" cy="4294557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smtClean="0"/>
            <a:t>Белки  15-20% рациона</a:t>
          </a:r>
          <a:endParaRPr lang="ru-RU" sz="2700" b="1" kern="1200"/>
        </a:p>
      </dsp:txBody>
      <dsp:txXfrm>
        <a:off x="2654214" y="1242354"/>
        <a:ext cx="1533770" cy="1278142"/>
      </dsp:txXfrm>
    </dsp:sp>
    <dsp:sp modelId="{267393F8-08F6-4D77-96EC-9F8809452ABF}">
      <dsp:nvSpPr>
        <dsp:cNvPr id="9" name=""/>
        <dsp:cNvSpPr/>
      </dsp:nvSpPr>
      <dsp:spPr>
        <a:xfrm>
          <a:off x="2068157" y="66463"/>
          <a:ext cx="4826264" cy="482626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D410739-2DE9-40F5-ACA0-B6748A17F29E}">
      <dsp:nvSpPr>
        <dsp:cNvPr id="10" name=""/>
        <dsp:cNvSpPr/>
      </dsp:nvSpPr>
      <dsp:spPr>
        <a:xfrm>
          <a:off x="1979355" y="219568"/>
          <a:ext cx="4826264" cy="482626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652E6CFA-36CB-41C9-B07A-519F5437DD1E}">
      <dsp:nvSpPr>
        <dsp:cNvPr id="11" name=""/>
        <dsp:cNvSpPr/>
      </dsp:nvSpPr>
      <dsp:spPr>
        <a:xfrm>
          <a:off x="1890554" y="66463"/>
          <a:ext cx="4826264" cy="482626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6" name=""/>
      <dsp:cNvGrpSpPr/>
    </dsp:nvGrpSpPr>
    <dsp:grpSpPr/>
    <dsp:sp modelId="{37E66235-7B35-4D07-8625-5795EA942C54}">
      <dsp:nvSpPr>
        <dsp:cNvPr id="7" name=""/>
        <dsp:cNvSpPr/>
      </dsp:nvSpPr>
      <dsp:spPr>
        <a:xfrm>
          <a:off x="608436" y="0"/>
          <a:ext cx="1806536" cy="135490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FA3FA7A6-5C1E-4798-B501-A01F0B646786}">
      <dsp:nvSpPr>
        <dsp:cNvPr id="8" name=""/>
        <dsp:cNvSpPr/>
      </dsp:nvSpPr>
      <dsp:spPr>
        <a:xfrm>
          <a:off x="2469168" y="0"/>
          <a:ext cx="4606720" cy="1354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Лица ведущие малоподвижный образ жизни</a:t>
          </a:r>
          <a:endParaRPr lang="ru-RU" sz="2100" kern="1200"/>
        </a:p>
      </dsp:txBody>
      <dsp:txXfrm>
        <a:off x="2469168" y="0"/>
        <a:ext cx="4606720" cy="1354902"/>
      </dsp:txXfrm>
    </dsp:sp>
    <dsp:sp modelId="{9EEBE874-6440-4AA6-9643-B8B74086F7A1}">
      <dsp:nvSpPr>
        <dsp:cNvPr id="9" name=""/>
        <dsp:cNvSpPr/>
      </dsp:nvSpPr>
      <dsp:spPr>
        <a:xfrm>
          <a:off x="1150397" y="1467810"/>
          <a:ext cx="1806536" cy="135490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4B9C3C11-5FDE-451F-B0D8-2AA9667A4F05}">
      <dsp:nvSpPr>
        <dsp:cNvPr id="10" name=""/>
        <dsp:cNvSpPr/>
      </dsp:nvSpPr>
      <dsp:spPr>
        <a:xfrm>
          <a:off x="3011129" y="1467810"/>
          <a:ext cx="4606720" cy="1354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Физические нагрузки средней интенсивности (50-70% от максимальной 3-5 раз в неделю по 30-60 минут)</a:t>
          </a:r>
          <a:endParaRPr lang="ru-RU" sz="2100" kern="1200"/>
        </a:p>
      </dsp:txBody>
      <dsp:txXfrm>
        <a:off x="3011129" y="1467810"/>
        <a:ext cx="4606720" cy="1354902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type="ellipse" r:blip="">
                <dgm:adjLst/>
              </dgm:shape>
            </dgm:if>
            <dgm:if name="Name12" axis="ch" ptType="node" func="cnt" op="equ" val="2">
              <dgm:shape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type="ellipse" r:blip="">
                <dgm:adjLst/>
              </dgm:shape>
            </dgm:if>
            <dgm:if name="Name27" axis="ch" ptType="node" func="cnt" op="equ" val="2">
              <dgm:shape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84"/>
    </dgm:choose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type="ellipse" r:blip="">
                <dgm:adjLst/>
              </dgm:shape>
            </dgm:if>
            <dgm:if name="Name12" axis="ch" ptType="node" func="cnt" op="equ" val="2">
              <dgm:shape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type="rect" r:blip="">
          <dgm:adjLst/>
        </dgm:shape>
        <dgm:presOf axis="desOrSelf" ptType="node"/>
        <dgm:constrLst>
          <dgm:constr type="tMarg"/>
        </dgm:constrLst>
        <dgm:ruleLst>
          <dgm:rule type="primFontSz" val="5"/>
        </dgm:ruleLst>
      </dgm:layoutNode>
    </dgm:forEach>
    <dgm:forEach name="Name16" axis="ch" ptType="node" st="2" cnt="1">
      <dgm:layoutNode name="downArrow" styleLbl="node1">
        <dgm:alg type="sp"/>
        <dgm:shape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type="rect" r:blip="">
          <dgm:adjLst/>
        </dgm:shape>
        <dgm:presOf axis="desOrSelf" ptType="node"/>
        <dgm:constrLst>
          <dgm:constr type="tMarg"/>
        </dgm:constrLst>
        <dgm:ruleLst>
          <dgm:rule type="primFontSz" val="5"/>
        </dgm:ruleLst>
      </dgm:layoutNod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BBD3D-B1CB-4435-B879-8E7178E5C20F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BD0DC-D0E3-4F92-A3EF-EC7C915AE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4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2FFF-21E2-4983-8E07-9BBDBB246547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680B-D612-4839-B545-0E2C9F112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7141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2FFF-21E2-4983-8E07-9BBDBB246547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680B-D612-4839-B545-0E2C9F112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8017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2FFF-21E2-4983-8E07-9BBDBB246547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680B-D612-4839-B545-0E2C9F112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3160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2FFF-21E2-4983-8E07-9BBDBB246547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680B-D612-4839-B545-0E2C9F112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7705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61852-EBAD-478D-9978-CF9902C95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2167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62FFF-21E2-4983-8E07-9BBDBB246547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6680B-D612-4839-B545-0E2C9F112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2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1" r:id="rId5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3.xml" /><Relationship Id="rId3" Type="http://schemas.openxmlformats.org/officeDocument/2006/relationships/diagramData" Target="../diagrams/data3.xml" /><Relationship Id="rId4" Type="http://schemas.openxmlformats.org/officeDocument/2006/relationships/diagramLayout" Target="../diagrams/layout3.xml" /><Relationship Id="rId5" Type="http://schemas.openxmlformats.org/officeDocument/2006/relationships/diagramQuickStyle" Target="../diagrams/quickStyle3.xml" /><Relationship Id="rId6" Type="http://schemas.openxmlformats.org/officeDocument/2006/relationships/diagramColors" Target="../diagrams/colors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4.xml" /><Relationship Id="rId3" Type="http://schemas.openxmlformats.org/officeDocument/2006/relationships/diagramData" Target="../diagrams/data4.xml" /><Relationship Id="rId4" Type="http://schemas.openxmlformats.org/officeDocument/2006/relationships/diagramLayout" Target="../diagrams/layout4.xml" /><Relationship Id="rId5" Type="http://schemas.openxmlformats.org/officeDocument/2006/relationships/diagramQuickStyle" Target="../diagrams/quickStyle4.xml" /><Relationship Id="rId6" Type="http://schemas.openxmlformats.org/officeDocument/2006/relationships/diagramColors" Target="../diagrams/colors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diagramQuickStyle" Target="../diagrams/quickStyle2.xml" /><Relationship Id="rId11" Type="http://schemas.openxmlformats.org/officeDocument/2006/relationships/diagramColors" Target="../diagrams/colors2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Relationship Id="rId7" Type="http://schemas.microsoft.com/office/2007/relationships/diagramDrawing" Target="../diagrams/drawing2.xml" /><Relationship Id="rId8" Type="http://schemas.openxmlformats.org/officeDocument/2006/relationships/diagramData" Target="../diagrams/data2.xml" /><Relationship Id="rId9" Type="http://schemas.openxmlformats.org/officeDocument/2006/relationships/diagramLayout" Target="../diagrams/layout2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sportwiki.to/%D0%A1%D0%BF%D0%BE%D1%80%D1%82%D0%B8%D0%B2%D0%BD%D1%8B%D0%B5_%D0%BD%D0%B0%D0%BF%D0%B8%D1%82%D0%BA%D0%B8" TargetMode="Externa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sportwiki.to/%D0%9F%D1%80%D0%BE%D0%B1%D0%B8%D0%BE%D1%82%D0%B8%D0%BA%D0%B8" TargetMode="External" /><Relationship Id="rId3" Type="http://schemas.openxmlformats.org/officeDocument/2006/relationships/hyperlink" Target="http://sportwiki.to/%D0%90%D0%BD%D1%82%D0%B8%D0%BE%D0%BA%D1%81%D0%B8%D0%B4%D0%B0%D0%BD%D1%82%D0%BD%D1%8B%D0%B5_%D0%B4%D0%BE%D0%B1%D0%B0%D0%B2%D0%BA%D0%B8" TargetMode="External" /><Relationship Id="rId4" Type="http://schemas.openxmlformats.org/officeDocument/2006/relationships/hyperlink" Target="http://sportwiki.to/%D0%93%D1%83%D0%B0%D1%80%D0%B0%D0%BD%D0%B0_(guarana)" TargetMode="External" /><Relationship Id="rId5" Type="http://schemas.openxmlformats.org/officeDocument/2006/relationships/hyperlink" Target="http://sportwiki.to/%D0%9A%D0%BE%D1%84%D0%B5%D0%B8%D0%BD" TargetMode="Externa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5.xml" /><Relationship Id="rId3" Type="http://schemas.openxmlformats.org/officeDocument/2006/relationships/diagramData" Target="../diagrams/data5.xml" /><Relationship Id="rId4" Type="http://schemas.openxmlformats.org/officeDocument/2006/relationships/diagramLayout" Target="../diagrams/layout5.xml" /><Relationship Id="rId5" Type="http://schemas.openxmlformats.org/officeDocument/2006/relationships/diagramQuickStyle" Target="../diagrams/quickStyle5.xml" /><Relationship Id="rId6" Type="http://schemas.openxmlformats.org/officeDocument/2006/relationships/diagramColors" Target="../diagrams/colors5.xm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sportwiki.to/%D0%91%D0%B8%D0%BE%D0%BB%D0%BE%D0%B3%D0%B8%D1%87%D0%B5%D1%81%D0%BA%D0%B8_%D0%B0%D0%BA%D1%82%D0%B8%D0%B2%D0%BD%D1%8B%D0%B5_%D0%B4%D0%BE%D0%B1%D0%B0%D0%B2%D0%BA%D0%B8" TargetMode="External" /><Relationship Id="rId3" Type="http://schemas.openxmlformats.org/officeDocument/2006/relationships/hyperlink" Target="http://sportwiki.to/%D0%A6%D0%B5%D0%BD%D1%82%D1%80%D0%B0%D0%BB%D1%8C%D0%BD%D0%B0%D1%8F_%D0%BD%D0%B5%D1%80%D0%B2%D0%BD%D0%B0%D1%8F_%D1%81%D0%B8%D1%81%D1%82%D0%B5%D0%BC%D0%B0" TargetMode="External" /><Relationship Id="rId4" Type="http://schemas.openxmlformats.org/officeDocument/2006/relationships/hyperlink" Target="http://sportwiki.to/%D0%92%D1%8B%D0%BD%D0%BE%D1%81%D0%BB%D0%B8%D0%B2%D0%BE%D1%81%D1%82%D1%8C" TargetMode="External" /><Relationship Id="rId5" Type="http://schemas.openxmlformats.org/officeDocument/2006/relationships/hyperlink" Target="http://sportwiki.to/%D0%90%D0%B4%D0%B0%D0%BF%D1%82%D0%B0%D1%86%D0%B8%D1%8F" TargetMode="Externa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sportwiki.to/%D0%AD%D0%BD%D0%B4%D0%BE%D0%BA%D1%80%D0%B8%D0%BD%D0%BD%D0%B0%D1%8F_%D1%80%D0%B5%D0%B3%D1%83%D0%BB%D1%8F%D1%86%D0%B8%D1%8F_%D1%80%D0%B5%D0%BF%D1%80%D0%BE%D0%B4%D1%83%D0%BA%D1%82%D0%B8%D0%B2%D0%BD%D0%BE%D0%B9_%D1%81%D0%B8%D1%81%D1%82%D0%B5%D0%BC%D1%8B" TargetMode="External" /><Relationship Id="rId3" Type="http://schemas.openxmlformats.org/officeDocument/2006/relationships/hyperlink" Target="http://sportwiki.to/%D0%98%D0%BC%D0%BC%D1%83%D0%BD%D0%BD%D0%B0%D1%8F_%D1%81%D0%B8%D1%81%D1%82%D0%B5%D0%BC%D0%B0" TargetMode="External" /><Relationship Id="rId4" Type="http://schemas.openxmlformats.org/officeDocument/2006/relationships/hyperlink" Target="http://sportwiki.to/%D0%A1%D0%B5%D1%80%D0%B4%D0%B5%D1%87%D0%BD%D0%BE-%D1%81%D0%BE%D1%81%D1%83%D0%B4%D0%B8%D1%81%D1%82%D0%B0%D1%8F_%D1%81%D0%B8%D1%81%D1%82%D0%B5%D0%BC%D0%B0" TargetMode="External" /><Relationship Id="rId5" Type="http://schemas.openxmlformats.org/officeDocument/2006/relationships/hyperlink" Target="http://sportwiki.to/%D0%98%D0%BC%D0%BC%D1%83%D0%BD%D0%B8%D1%82%D0%B5%D1%82" TargetMode="External" /><Relationship Id="rId6" Type="http://schemas.openxmlformats.org/officeDocument/2006/relationships/image" Target="../media/image14.jpeg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hyperlink" Target="http://sportwiki.to/%D0%9F%D0%B0%D0%BD%D1%82%D0%BE%D0%BA%D1%80%D0%B8%D0%BD" TargetMode="External" /><Relationship Id="rId2" Type="http://schemas.openxmlformats.org/officeDocument/2006/relationships/hyperlink" Target="http://sportwiki.to/%D0%96%D0%B5%D0%BD%D1%8C%D1%88%D0%B5%D0%BD%D1%8C" TargetMode="External" /><Relationship Id="rId3" Type="http://schemas.openxmlformats.org/officeDocument/2006/relationships/hyperlink" Target="http://sportwiki.to/%D0%AD%D0%BB%D0%B5%D1%83%D1%82%D0%B5%D1%80%D0%BE%D0%BA%D0%BE%D0%BA%D0%BA" TargetMode="External" /><Relationship Id="rId4" Type="http://schemas.openxmlformats.org/officeDocument/2006/relationships/hyperlink" Target="http://sportwiki.to/%D0%A0%D0%BE%D0%B4%D0%B8%D0%BE%D0%BB%D0%B0" TargetMode="External" /><Relationship Id="rId5" Type="http://schemas.openxmlformats.org/officeDocument/2006/relationships/hyperlink" Target="http://sportwiki.to/%D0%9B%D0%B8%D0%BC%D0%BE%D0%BD%D0%BD%D0%B8%D0%BA" TargetMode="External" /><Relationship Id="rId6" Type="http://schemas.openxmlformats.org/officeDocument/2006/relationships/hyperlink" Target="http://sportwiki.to/%D0%90%D1%80%D0%B0%D0%BB%D0%B8%D1%8F" TargetMode="External" /><Relationship Id="rId7" Type="http://schemas.openxmlformats.org/officeDocument/2006/relationships/hyperlink" Target="http://sportwiki.to/%D0%97%D0%B0%D0%BC%D0%B0%D0%BD%D0%B8%D1%85%D0%B0" TargetMode="External" /><Relationship Id="rId8" Type="http://schemas.openxmlformats.org/officeDocument/2006/relationships/hyperlink" Target="http://sportwiki.to/%D0%9B%D0%B5%D0%B2%D0%B7%D0%B5%D1%8F" TargetMode="External" /><Relationship Id="rId9" Type="http://schemas.openxmlformats.org/officeDocument/2006/relationships/hyperlink" Target="http://sportwiki.to/%D0%A1%D1%82%D0%B5%D1%80%D0%BA%D1%83%D0%BB%D0%B8%D1%8F" TargetMode="External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Relationship Id="rId5" Type="http://schemas.openxmlformats.org/officeDocument/2006/relationships/image" Target="../media/image21.jpeg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1.jpeg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2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3242791"/>
          </a:xfrm>
        </p:spPr>
        <p:txBody>
          <a:bodyPr>
            <a:noAutofit/>
          </a:bodyPr>
          <a:lstStyle/>
          <a:p>
            <a:r>
              <a:rPr lang="ru-RU" sz="4800" b="1">
                <a:solidFill>
                  <a:srgbClr val="FF0000"/>
                </a:solidFill>
              </a:rPr>
              <a:t>Спортивное питание – стандарты, реалии, перспективы.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5600" y="5373216"/>
            <a:ext cx="6400800" cy="1296144"/>
          </a:xfrm>
        </p:spPr>
        <p:txBody>
          <a:bodyPr>
            <a:normAutofit/>
          </a:bodyPr>
          <a:lstStyle/>
          <a:p>
            <a:r>
              <a:rPr lang="ru-RU" i="1" smtClean="0">
                <a:solidFill>
                  <a:srgbClr val="0000FF"/>
                </a:solidFill>
              </a:rPr>
              <a:t>Малёваная И.А., к.м.н.</a:t>
            </a:r>
          </a:p>
          <a:p>
            <a:r>
              <a:rPr lang="ru-RU" i="1" smtClean="0">
                <a:solidFill>
                  <a:srgbClr val="0000FF"/>
                </a:solidFill>
              </a:rPr>
              <a:t>ГУ «РНПЦ спорта»</a:t>
            </a:r>
            <a:endParaRPr lang="ru-RU" i="1">
              <a:solidFill>
                <a:srgbClr val="0000FF"/>
              </a:solidFill>
            </a:endParaRPr>
          </a:p>
        </p:txBody>
      </p:sp>
      <p:pic>
        <p:nvPicPr>
          <p:cNvPr id="4" name="Рисунок 3" descr="logo_rnpc_sporta_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7100" y="197385"/>
            <a:ext cx="611505" cy="6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https://www.ufs.ac.za/images/librariesprovider25/sports-and-exercise-medicine-images/all-images/main-picture-854-eng.jpg?Status=Master&amp;sfvrsn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3633" y="332658"/>
            <a:ext cx="7488832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77071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Питание спортсмена - основы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05" y="1340769"/>
            <a:ext cx="8865851" cy="5227457"/>
          </a:xfrm>
        </p:spPr>
        <p:txBody>
          <a:bodyPr>
            <a:normAutofit fontScale="85000" lnSpcReduction="10000"/>
          </a:bodyPr>
          <a:lstStyle/>
          <a:p>
            <a:r>
              <a:rPr lang="ru-RU"/>
              <a:t>В реальных условиях спорта высших достижений, </a:t>
            </a:r>
            <a:r>
              <a:rPr lang="ru-RU" smtClean="0"/>
              <a:t>относительная </a:t>
            </a:r>
            <a:r>
              <a:rPr lang="ru-RU"/>
              <a:t>энергетическая недостаточность (отрицательная разница между поступлением и расходом энергии) наблюдается </a:t>
            </a:r>
            <a:r>
              <a:rPr lang="ru-RU" b="1" smtClean="0"/>
              <a:t>у </a:t>
            </a:r>
            <a:r>
              <a:rPr lang="ru-RU" b="1"/>
              <a:t>43 % </a:t>
            </a:r>
            <a:r>
              <a:rPr lang="ru-RU" smtClean="0"/>
              <a:t>большинства </a:t>
            </a:r>
            <a:r>
              <a:rPr lang="ru-RU"/>
              <a:t>видов спорта, способствуя формированию </a:t>
            </a:r>
            <a:r>
              <a:rPr lang="ru-RU" smtClean="0"/>
              <a:t>метаболических </a:t>
            </a:r>
            <a:r>
              <a:rPr lang="ru-RU"/>
              <a:t>изменений, замедлению восстановления, снижению спортивных результатов и высокого риска получения </a:t>
            </a:r>
            <a:r>
              <a:rPr lang="ru-RU" smtClean="0"/>
              <a:t>травм.</a:t>
            </a:r>
          </a:p>
          <a:p>
            <a:r>
              <a:rPr lang="ru-RU" smtClean="0"/>
              <a:t>Что </a:t>
            </a:r>
            <a:r>
              <a:rPr lang="ru-RU"/>
              <a:t>же касается детско-юношеского спорта, то здесь диспропорция выражена еще более в связи с функциональной незрелостью основных лимитирующих работоспособность систем организма. </a:t>
            </a:r>
          </a:p>
        </p:txBody>
      </p:sp>
    </p:spTree>
    <p:extLst>
      <p:ext uri="{BB962C8B-B14F-4D97-AF65-F5344CB8AC3E}">
        <p14:creationId xmlns:p14="http://schemas.microsoft.com/office/powerpoint/2010/main" val="232204172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Питание спортсмена - основы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5820" y="1196753"/>
            <a:ext cx="8804676" cy="5487384"/>
          </a:xfrm>
        </p:spPr>
        <p:txBody>
          <a:bodyPr>
            <a:normAutofit fontScale="77500" lnSpcReduction="20000"/>
          </a:bodyPr>
          <a:lstStyle/>
          <a:p>
            <a:r>
              <a:rPr lang="ru-RU" b="1"/>
              <a:t>Базис </a:t>
            </a:r>
            <a:r>
              <a:rPr lang="ru-RU" b="1" smtClean="0"/>
              <a:t>нутритивно-метаболической поддержки (НМП) </a:t>
            </a:r>
            <a:r>
              <a:rPr lang="ru-RU"/>
              <a:t>включает детальное знание макро-, микро- и фармаконутриентов, применение которых направлено на повышение функциональных возможностей организма путем изменения метаболизма органов и систем в соответствии с задачами тренировочного </a:t>
            </a:r>
            <a:r>
              <a:rPr lang="ru-RU" smtClean="0"/>
              <a:t>процесса. </a:t>
            </a:r>
          </a:p>
          <a:p>
            <a:r>
              <a:rPr lang="ru-RU" smtClean="0"/>
              <a:t>Ушло </a:t>
            </a:r>
            <a:r>
              <a:rPr lang="ru-RU"/>
              <a:t>в прошлое отношение к ПД (нутрицевтики, парафармацевтики, нутриенты) и другим субстанциям для стимуляции работоспособности спортсменов как к явлению, </a:t>
            </a:r>
            <a:r>
              <a:rPr lang="ru-RU" b="1"/>
              <a:t>не требующему научного подхода </a:t>
            </a:r>
            <a:r>
              <a:rPr lang="ru-RU"/>
              <a:t>и применяемому </a:t>
            </a:r>
            <a:r>
              <a:rPr lang="ru-RU" b="1"/>
              <a:t>«по наитию» </a:t>
            </a:r>
            <a:r>
              <a:rPr lang="ru-RU"/>
              <a:t>спортсменом, тренером или спортивным </a:t>
            </a:r>
            <a:r>
              <a:rPr lang="ru-RU" smtClean="0"/>
              <a:t>врачом.</a:t>
            </a:r>
          </a:p>
          <a:p>
            <a:r>
              <a:rPr lang="ru-RU" smtClean="0"/>
              <a:t>Успех </a:t>
            </a:r>
            <a:r>
              <a:rPr lang="ru-RU"/>
              <a:t>НМП приходит тогда, когда ее компоненты используются </a:t>
            </a:r>
            <a:r>
              <a:rPr lang="ru-RU" b="1"/>
              <a:t>на основе научных исследований и реального практического опыта.</a:t>
            </a:r>
            <a:r>
              <a:rPr lang="ru-RU"/>
              <a:t> По всем направлениям, связанным с использованием ПД, в развитых странах идет стремительное сближение с требованиями, применяемыми к лекарственным препаратам.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405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Питание спортсмена - основы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/>
              <a:t>Стратегия нутритивно-метаболической поддержки </a:t>
            </a:r>
            <a:r>
              <a:rPr lang="ru-RU"/>
              <a:t>является альтернативой «жесткой», а иногда и запрещенной, фармакологии, и исходит из принципа «постепенного, но неуклонного формирования направленных метаболических изменений в организме, улучшающих физическую форму человека». </a:t>
            </a:r>
          </a:p>
        </p:txBody>
      </p:sp>
    </p:spTree>
    <p:extLst>
      <p:ext uri="{BB962C8B-B14F-4D97-AF65-F5344CB8AC3E}">
        <p14:creationId xmlns:p14="http://schemas.microsoft.com/office/powerpoint/2010/main" val="146082956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Питание спортсмена - </a:t>
            </a:r>
            <a:r>
              <a:rPr lang="ru-RU" smtClean="0"/>
              <a:t>принципы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600201"/>
            <a:ext cx="8712968" cy="4525963"/>
          </a:xfrm>
        </p:spPr>
        <p:txBody>
          <a:bodyPr>
            <a:normAutofit fontScale="92500"/>
          </a:bodyPr>
          <a:lstStyle/>
          <a:p>
            <a:pPr lvl="0"/>
            <a:r>
              <a:rPr lang="ru-RU"/>
              <a:t>Подготовка программы питания – планирование рациона.</a:t>
            </a:r>
          </a:p>
          <a:p>
            <a:pPr lvl="0"/>
            <a:r>
              <a:rPr lang="ru-RU"/>
              <a:t>Рацион питания должен содержать необходимые компоненты – макро- и микронутриенты, биологически активные добавки.</a:t>
            </a:r>
          </a:p>
          <a:p>
            <a:pPr lvl="0"/>
            <a:r>
              <a:rPr lang="ru-RU"/>
              <a:t>Протеиновые, углеводные добавки и напитки не должны заменять натуральную еду.</a:t>
            </a:r>
          </a:p>
          <a:p>
            <a:pPr lvl="0"/>
            <a:r>
              <a:rPr lang="ru-RU"/>
              <a:t>Питание зависит от этапа подготовки спортсменов. 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17494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Питание спортсмена - </a:t>
            </a:r>
            <a:r>
              <a:rPr lang="ru-RU" smtClean="0"/>
              <a:t>требования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416" y="1268760"/>
            <a:ext cx="9721080" cy="5688632"/>
          </a:xfrm>
        </p:spPr>
        <p:txBody>
          <a:bodyPr>
            <a:normAutofit fontScale="92500" lnSpcReduction="20000"/>
          </a:bodyPr>
          <a:lstStyle/>
          <a:p>
            <a:pPr lvl="2" fontAlgn="base"/>
            <a:r>
              <a:rPr lang="ru-RU"/>
              <a:t>необходимость повышенного содержания </a:t>
            </a:r>
            <a:r>
              <a:rPr lang="ru-RU" u="sng"/>
              <a:t>углеводов</a:t>
            </a:r>
            <a:r>
              <a:rPr lang="ru-RU"/>
              <a:t>, поскольку, подвергаясь анаэробному распаду, они дают много энергии в единицу времени;</a:t>
            </a:r>
            <a:endParaRPr lang="ru-RU" sz="2000"/>
          </a:p>
          <a:p>
            <a:pPr lvl="2" fontAlgn="base"/>
            <a:r>
              <a:rPr lang="ru-RU"/>
              <a:t>необходимость использования рациона с достаточным содержанием </a:t>
            </a:r>
            <a:r>
              <a:rPr lang="ru-RU" u="sng"/>
              <a:t>белка</a:t>
            </a:r>
            <a:r>
              <a:rPr lang="ru-RU"/>
              <a:t> (источника аминокислот), что связано с усиленным распадом белка (главным образом, мышечных белков при интенсивной нагрузке);</a:t>
            </a:r>
            <a:endParaRPr lang="ru-RU" sz="2000"/>
          </a:p>
          <a:p>
            <a:pPr lvl="2" fontAlgn="base"/>
            <a:r>
              <a:rPr lang="ru-RU"/>
              <a:t>повышенная потребность в </a:t>
            </a:r>
            <a:r>
              <a:rPr lang="ru-RU" u="sng"/>
              <a:t>коферментах и витаминах </a:t>
            </a:r>
            <a:r>
              <a:rPr lang="ru-RU"/>
              <a:t>в связи с интенсификацией обмена веществ при интенсивных нагрузках;</a:t>
            </a:r>
            <a:endParaRPr lang="ru-RU" sz="2000"/>
          </a:p>
          <a:p>
            <a:pPr lvl="2" fontAlgn="base"/>
            <a:r>
              <a:rPr lang="ru-RU"/>
              <a:t>повышенная потребность в </a:t>
            </a:r>
            <a:r>
              <a:rPr lang="ru-RU" u="sng"/>
              <a:t>минеральных веществах </a:t>
            </a:r>
            <a:r>
              <a:rPr lang="ru-RU"/>
              <a:t>при интенсивных нагрузках (особенно в кальции, магнии, калии, фосфоре), что обусловлено повышенным потоотделением и диурезом, увеличением потерь макро- и микроэлементов, высокой скоростью обмена веществ;</a:t>
            </a:r>
            <a:endParaRPr lang="ru-RU" sz="2000"/>
          </a:p>
          <a:p>
            <a:pPr lvl="2" fontAlgn="base"/>
            <a:r>
              <a:rPr lang="ru-RU"/>
              <a:t>увеличение </a:t>
            </a:r>
            <a:r>
              <a:rPr lang="ru-RU" u="sng"/>
              <a:t>кратности приема пищи </a:t>
            </a:r>
            <a:r>
              <a:rPr lang="ru-RU"/>
              <a:t>в связи с необходимостью применения пищевого рациона большого объема (за счет повышенного содержания белков и углеводов) и более полноценного усвоения пищевых веществ, лучшего их использования в обменных процессах</a:t>
            </a:r>
            <a:r>
              <a:rPr lang="ru-RU" smtClean="0"/>
              <a:t>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600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Питание </a:t>
            </a:r>
            <a:r>
              <a:rPr lang="ru-RU" smtClean="0"/>
              <a:t>спортсмена - правила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1268760"/>
            <a:ext cx="8856984" cy="547260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/>
              <a:t>Правильно питаться надо </a:t>
            </a:r>
            <a:r>
              <a:rPr lang="ru-RU" b="1"/>
              <a:t>постоянно</a:t>
            </a:r>
            <a:r>
              <a:rPr lang="ru-RU"/>
              <a:t>, а не только перед соревнованиями. </a:t>
            </a:r>
            <a:r>
              <a:rPr lang="ru-RU" i="1"/>
              <a:t>Запасы энергии и питательных веществ формируются в течение длительного времени. </a:t>
            </a:r>
            <a:endParaRPr lang="ru-RU"/>
          </a:p>
          <a:p>
            <a:pPr lvl="0"/>
            <a:r>
              <a:rPr lang="ru-RU"/>
              <a:t>Рацион каждого спортсмена должен быть </a:t>
            </a:r>
            <a:r>
              <a:rPr lang="ru-RU" b="1"/>
              <a:t>индивидуализированным</a:t>
            </a:r>
            <a:r>
              <a:rPr lang="ru-RU"/>
              <a:t>, </a:t>
            </a:r>
            <a:r>
              <a:rPr lang="ru-RU" i="1"/>
              <a:t>в зависимости от телосложения, типа обмена веществ, но соответствовать основным принципам питания в конкретном виде спорта и учитывать период подготовки.</a:t>
            </a:r>
            <a:endParaRPr lang="ru-RU"/>
          </a:p>
          <a:p>
            <a:pPr lvl="0"/>
            <a:r>
              <a:rPr lang="ru-RU" b="1"/>
              <a:t>Время</a:t>
            </a:r>
            <a:r>
              <a:rPr lang="ru-RU"/>
              <a:t> – питаться необходимо не менее </a:t>
            </a:r>
            <a:r>
              <a:rPr lang="ru-RU" b="1"/>
              <a:t>5–6 раз </a:t>
            </a:r>
            <a:r>
              <a:rPr lang="ru-RU"/>
              <a:t>в сутки (каждые 3</a:t>
            </a:r>
            <a:r>
              <a:rPr lang="ru-RU" b="1"/>
              <a:t>–</a:t>
            </a:r>
            <a:r>
              <a:rPr lang="ru-RU"/>
              <a:t>4 часа).</a:t>
            </a:r>
          </a:p>
          <a:p>
            <a:pPr lvl="0"/>
            <a:r>
              <a:rPr lang="ru-RU" b="1"/>
              <a:t>Основная</a:t>
            </a:r>
            <a:r>
              <a:rPr lang="ru-RU"/>
              <a:t> еда, </a:t>
            </a:r>
            <a:r>
              <a:rPr lang="ru-RU" b="1"/>
              <a:t>перекус</a:t>
            </a:r>
            <a:r>
              <a:rPr lang="ru-RU"/>
              <a:t> перед тренировкой, </a:t>
            </a:r>
            <a:r>
              <a:rPr lang="ru-RU" b="1"/>
              <a:t>восстановительное</a:t>
            </a:r>
            <a:r>
              <a:rPr lang="ru-RU"/>
              <a:t> питание после тренировки (20–45 минут – «углеводное окно» для восстановления мышечного гликогена). </a:t>
            </a:r>
          </a:p>
          <a:p>
            <a:pPr lvl="0"/>
            <a:r>
              <a:rPr lang="ru-RU"/>
              <a:t>Недопустимо пропускать </a:t>
            </a:r>
            <a:r>
              <a:rPr lang="ru-RU" b="1"/>
              <a:t>завтрак!</a:t>
            </a:r>
            <a:endParaRPr lang="ru-RU"/>
          </a:p>
          <a:p>
            <a:pPr lvl="0"/>
            <a:r>
              <a:rPr lang="ru-RU" b="1"/>
              <a:t>Баланс: основная еда </a:t>
            </a:r>
            <a:r>
              <a:rPr lang="ru-RU"/>
              <a:t>– ¾ продуктов, </a:t>
            </a:r>
            <a:r>
              <a:rPr lang="ru-RU" b="1"/>
              <a:t>перекусы</a:t>
            </a:r>
            <a:r>
              <a:rPr lang="ru-RU"/>
              <a:t> – ¼ </a:t>
            </a:r>
            <a:r>
              <a:rPr lang="ru-RU" smtClean="0"/>
              <a:t>продуктов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8639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err="1"/>
              <a:t>Эргогенное питание. Основы.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651" y="1825626"/>
            <a:ext cx="8238455" cy="478123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mtClean="0"/>
              <a:t>По </a:t>
            </a:r>
            <a:r>
              <a:rPr lang="ru-RU" b="1"/>
              <a:t>биохимической </a:t>
            </a:r>
            <a:r>
              <a:rPr lang="ru-RU" b="1" smtClean="0"/>
              <a:t>природе </a:t>
            </a:r>
            <a:r>
              <a:rPr lang="ru-RU"/>
              <a:t>нутриенты с </a:t>
            </a:r>
            <a:r>
              <a:rPr lang="ru-RU" err="1" smtClean="0"/>
              <a:t>эргогенным </a:t>
            </a:r>
            <a:r>
              <a:rPr lang="ru-RU"/>
              <a:t>действием могут быть разделены на следующие группы:</a:t>
            </a:r>
          </a:p>
          <a:p>
            <a:r>
              <a:rPr lang="ru-RU" smtClean="0"/>
              <a:t>основные </a:t>
            </a:r>
            <a:r>
              <a:rPr lang="ru-RU"/>
              <a:t>нутриенты (углеводы, жиры, белки);</a:t>
            </a:r>
          </a:p>
          <a:p>
            <a:r>
              <a:rPr lang="ru-RU" smtClean="0"/>
              <a:t>активаторы </a:t>
            </a:r>
            <a:r>
              <a:rPr lang="ru-RU"/>
              <a:t>и ингибиторы обмена веществ (витамины и минералы);</a:t>
            </a:r>
          </a:p>
          <a:p>
            <a:r>
              <a:rPr lang="ru-RU" err="1" smtClean="0"/>
              <a:t>анаболизаторы</a:t>
            </a:r>
            <a:r>
              <a:rPr lang="ru-RU"/>
              <a:t>;</a:t>
            </a:r>
          </a:p>
          <a:p>
            <a:r>
              <a:rPr lang="ru-RU" smtClean="0"/>
              <a:t>адаптогены </a:t>
            </a:r>
            <a:r>
              <a:rPr lang="ru-RU"/>
              <a:t>(субстанции, повышающие адаптационные возможности организма);</a:t>
            </a:r>
          </a:p>
          <a:p>
            <a:r>
              <a:rPr lang="ru-RU" smtClean="0"/>
              <a:t>антиоксиданты </a:t>
            </a:r>
            <a:r>
              <a:rPr lang="ru-RU"/>
              <a:t>и антигипоксанты.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1958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err="1"/>
              <a:t>Эргогенное питание. Основы.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05" y="1268760"/>
            <a:ext cx="9036495" cy="536386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mtClean="0"/>
              <a:t>Проблемы </a:t>
            </a:r>
            <a:r>
              <a:rPr lang="ru-RU"/>
              <a:t>использования </a:t>
            </a:r>
            <a:r>
              <a:rPr lang="ru-RU" smtClean="0"/>
              <a:t>ПД в </a:t>
            </a:r>
            <a:r>
              <a:rPr lang="ru-RU"/>
              <a:t>практике подготовки </a:t>
            </a:r>
            <a:r>
              <a:rPr lang="ru-RU" smtClean="0"/>
              <a:t>спортсменов:</a:t>
            </a:r>
          </a:p>
          <a:p>
            <a:r>
              <a:rPr lang="ru-RU" smtClean="0"/>
              <a:t> выпуск ПД </a:t>
            </a:r>
            <a:r>
              <a:rPr lang="ru-RU"/>
              <a:t>огромным количеством фирм, многие из которых по своей оснащенности и квалификации персонала </a:t>
            </a:r>
            <a:r>
              <a:rPr lang="ru-RU" b="1"/>
              <a:t>не способны обеспечить производство качественных </a:t>
            </a:r>
            <a:r>
              <a:rPr lang="ru-RU" b="1" smtClean="0"/>
              <a:t>продуктов</a:t>
            </a:r>
            <a:r>
              <a:rPr lang="ru-RU" smtClean="0"/>
              <a:t>. Решение - работа </a:t>
            </a:r>
            <a:r>
              <a:rPr lang="ru-RU"/>
              <a:t>по стандартам </a:t>
            </a:r>
            <a:r>
              <a:rPr lang="ru-RU" smtClean="0"/>
              <a:t>GMP (Optimum </a:t>
            </a:r>
            <a:r>
              <a:rPr lang="ru-RU" err="1"/>
              <a:t>Nutrition, Nutrend, Weider, BSN, </a:t>
            </a:r>
            <a:r>
              <a:rPr lang="ru-RU" err="1" smtClean="0"/>
              <a:t>Biotech),  </a:t>
            </a:r>
            <a:r>
              <a:rPr lang="ru-RU"/>
              <a:t>контроль качества продукции </a:t>
            </a:r>
            <a:r>
              <a:rPr lang="ru-RU" smtClean="0"/>
              <a:t>(например</a:t>
            </a:r>
            <a:r>
              <a:rPr lang="ru-RU"/>
              <a:t>, в США Федеральным </a:t>
            </a:r>
            <a:r>
              <a:rPr lang="ru-RU" smtClean="0"/>
              <a:t>агентством). </a:t>
            </a:r>
          </a:p>
          <a:p>
            <a:r>
              <a:rPr lang="ru-RU" smtClean="0"/>
              <a:t>сложилась </a:t>
            </a:r>
            <a:r>
              <a:rPr lang="ru-RU"/>
              <a:t>практика, согласно которой фирмы-производители не всегда дают на этикетках </a:t>
            </a:r>
            <a:r>
              <a:rPr lang="ru-RU" b="1"/>
              <a:t>подробную информацию о составе </a:t>
            </a:r>
            <a:r>
              <a:rPr lang="ru-RU"/>
              <a:t>добавок и вводят ингредиенты, запрещенные для применения в спорте (психостимуляторы, такие как сибутрамин и метилгептанамин, пептидные гормоны, такие как гормон роста), анаболические дизайнерские стероиды, такие как тетрагидрогестринон). Это может привести и реально приводит к допинговым скандалам.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44044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IOC Consensus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/>
              <a:t>В настоящее время все аспекты применения пищевых, или диетических, добавок (diet supplements) в спорте, в первую очередь в спорте высших достижений, регламентируются опубликованным в марте 2018 г. Консенсусом </a:t>
            </a:r>
            <a:r>
              <a:rPr lang="ru-RU" smtClean="0"/>
              <a:t>МОК, </a:t>
            </a:r>
            <a:r>
              <a:rPr lang="ru-RU"/>
              <a:t>который стал регламентирующим документом для спортивного врача и спортивного нутрициолога. </a:t>
            </a:r>
          </a:p>
        </p:txBody>
      </p:sp>
    </p:spTree>
    <p:extLst>
      <p:ext uri="{BB962C8B-B14F-4D97-AF65-F5344CB8AC3E}">
        <p14:creationId xmlns:p14="http://schemas.microsoft.com/office/powerpoint/2010/main" val="148085143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Питание спортсмена – концепция РНПЦ спорта</a:t>
            </a:r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876028"/>
              </p:ext>
            </p:extLst>
          </p:nvPr>
        </p:nvGraphicFramePr>
        <p:xfrm>
          <a:off x="1775520" y="1600200"/>
          <a:ext cx="8712968" cy="4925144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171707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Питание спортсмена. Основы.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1340768"/>
            <a:ext cx="8784976" cy="52565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/>
              <a:t>С медицинской точки зрения, спортсмен – человек, организм которого последовательно на протяжении многих лет трансформируется в соответствии с задачами достижения высоких результатов за счет двух факторов – </a:t>
            </a:r>
            <a:r>
              <a:rPr lang="ru-RU" b="1"/>
              <a:t>тренировок и питания</a:t>
            </a:r>
            <a:r>
              <a:rPr lang="ru-RU"/>
              <a:t>. </a:t>
            </a:r>
            <a:endParaRPr lang="ru-RU" smtClean="0"/>
          </a:p>
          <a:p>
            <a:pPr marL="0" indent="0" algn="ctr">
              <a:buNone/>
            </a:pPr>
            <a:r>
              <a:rPr lang="ru-RU" smtClean="0"/>
              <a:t>Для </a:t>
            </a:r>
            <a:r>
              <a:rPr lang="ru-RU"/>
              <a:t>этого, наряду с тренировочными программами, формируется </a:t>
            </a:r>
            <a:r>
              <a:rPr lang="ru-RU" b="1"/>
              <a:t>образ жизни</a:t>
            </a:r>
            <a:r>
              <a:rPr lang="ru-RU"/>
              <a:t>, включающий специализированную диету как основу </a:t>
            </a:r>
            <a:r>
              <a:rPr lang="ru-RU" err="1" smtClean="0"/>
              <a:t>нутритивно-метаболической поддержки (НМП), </a:t>
            </a:r>
            <a:r>
              <a:rPr lang="ru-RU"/>
              <a:t>которая строится на базе генетических данных, результатов клинических и биохимических исследований, полученных в ходе углубленного медицинского обследования, с последующей направленной метаболической коррекцией.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6846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/>
              <a:t>Питание </a:t>
            </a:r>
            <a:r>
              <a:rPr lang="ru-RU" smtClean="0"/>
              <a:t>спортсмена – </a:t>
            </a:r>
            <a:r>
              <a:rPr lang="ru-RU" b="1" smtClean="0"/>
              <a:t>как надо</a:t>
            </a:r>
            <a:endParaRPr lang="ru-RU" b="1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t="5896" r="7596" b="10012"/>
          <a:stretch>
            <a:fillRect/>
          </a:stretch>
        </p:blipFill>
        <p:spPr bwMode="auto">
          <a:xfrm>
            <a:off x="3431705" y="908720"/>
            <a:ext cx="5544615" cy="5949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2319543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458" y="1165803"/>
            <a:ext cx="4757738" cy="489585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728856" y="1477818"/>
            <a:ext cx="3990109" cy="1071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Доступность пищевых ресурсов  (что человек может получить, купить…. , материальный ресурс)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8855" y="3061854"/>
            <a:ext cx="3990108" cy="1054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Ассортимент пищевых продуктов (рынок)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28855" y="4581237"/>
            <a:ext cx="3990108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Знания о питании (правильном,  здоровом, рациональном, лечебном………..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3492" y="240147"/>
            <a:ext cx="853499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>
                <a:solidFill>
                  <a:srgbClr val="3548FB"/>
                </a:solidFill>
              </a:rPr>
              <a:t> </a:t>
            </a:r>
            <a:r>
              <a:rPr lang="ru-RU" sz="4400"/>
              <a:t>Пирамида питания</a:t>
            </a:r>
            <a:endParaRPr lang="ru-RU" sz="3200">
              <a:solidFill>
                <a:srgbClr val="3548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93681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Потребность в основных пищевых веществах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418936"/>
              </p:ext>
            </p:extLst>
          </p:nvPr>
        </p:nvGraphicFramePr>
        <p:xfrm>
          <a:off x="1703512" y="1412776"/>
          <a:ext cx="8784976" cy="5112568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389921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Питание - белок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268760"/>
            <a:ext cx="8712968" cy="558924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/>
              <a:t>Белки</a:t>
            </a:r>
            <a:r>
              <a:rPr lang="ru-RU"/>
              <a:t> </a:t>
            </a:r>
            <a:r>
              <a:rPr lang="ru-RU" i="1"/>
              <a:t>– строительный материал!</a:t>
            </a:r>
            <a:endParaRPr lang="ru-RU"/>
          </a:p>
          <a:p>
            <a:pPr lvl="0"/>
            <a:r>
              <a:rPr lang="ru-RU" b="1"/>
              <a:t>Белки</a:t>
            </a:r>
            <a:r>
              <a:rPr lang="ru-RU"/>
              <a:t> </a:t>
            </a:r>
            <a:r>
              <a:rPr lang="ru-RU" i="1"/>
              <a:t>используются для увеличения и восстановления </a:t>
            </a:r>
            <a:r>
              <a:rPr lang="ru-RU" b="1" i="1"/>
              <a:t>мышц</a:t>
            </a:r>
            <a:r>
              <a:rPr lang="ru-RU" i="1"/>
              <a:t>, развития </a:t>
            </a:r>
            <a:r>
              <a:rPr lang="ru-RU" b="1" i="1"/>
              <a:t>силы</a:t>
            </a:r>
            <a:r>
              <a:rPr lang="ru-RU" i="1"/>
              <a:t>.</a:t>
            </a:r>
            <a:endParaRPr lang="ru-RU"/>
          </a:p>
          <a:p>
            <a:r>
              <a:rPr lang="ru-RU"/>
              <a:t>Важен </a:t>
            </a:r>
            <a:r>
              <a:rPr lang="ru-RU" b="1"/>
              <a:t>баланс</a:t>
            </a:r>
            <a:r>
              <a:rPr lang="ru-RU"/>
              <a:t>! </a:t>
            </a:r>
            <a:r>
              <a:rPr lang="ru-RU" i="1"/>
              <a:t>Физическая активность – основной компонент увеличения мышечной массы. Дополнительный протеин может быть в виде добавки, но не может заменять основную пищу.</a:t>
            </a:r>
            <a:endParaRPr lang="ru-RU"/>
          </a:p>
          <a:p>
            <a:r>
              <a:rPr lang="ru-RU"/>
              <a:t> </a:t>
            </a:r>
          </a:p>
          <a:p>
            <a:r>
              <a:rPr lang="ru-RU" b="1"/>
              <a:t>Чем так важен белок?</a:t>
            </a:r>
            <a:endParaRPr lang="ru-RU"/>
          </a:p>
          <a:p>
            <a:pPr lvl="0"/>
            <a:r>
              <a:rPr lang="ru-RU"/>
              <a:t>основа всего живого; </a:t>
            </a:r>
          </a:p>
          <a:p>
            <a:pPr lvl="0"/>
            <a:r>
              <a:rPr lang="ru-RU"/>
              <a:t>строительный материал для организма; </a:t>
            </a:r>
          </a:p>
          <a:p>
            <a:pPr lvl="0"/>
            <a:r>
              <a:rPr lang="ru-RU"/>
              <a:t>функционирование систем организма не может быть реализовано без участия белковых молекул; </a:t>
            </a:r>
          </a:p>
          <a:p>
            <a:pPr lvl="0"/>
            <a:r>
              <a:rPr lang="ru-RU"/>
              <a:t>входит в состав гормонов, ферментов, защитных антител, является транспортом для других химических молекул </a:t>
            </a:r>
            <a:r>
              <a:rPr lang="ru-RU" i="1"/>
              <a:t>(например, для кислорода в составе гемоглобина, для железа в составе трансферрина)</a:t>
            </a:r>
            <a:r>
              <a:rPr lang="ru-RU"/>
              <a:t>;</a:t>
            </a:r>
          </a:p>
          <a:p>
            <a:pPr lvl="0"/>
            <a:r>
              <a:rPr lang="ru-RU"/>
              <a:t>является источником энергии; </a:t>
            </a:r>
          </a:p>
          <a:p>
            <a:pPr lvl="0"/>
            <a:r>
              <a:rPr lang="ru-RU"/>
              <a:t>служит для поддержания водного баланса и кислотно-основного равновесия в </a:t>
            </a:r>
            <a:r>
              <a:rPr lang="ru-RU" smtClean="0"/>
              <a:t>организме</a:t>
            </a:r>
          </a:p>
          <a:p>
            <a:pPr marL="0" indent="0" algn="ctr">
              <a:buNone/>
            </a:pPr>
            <a:r>
              <a:rPr lang="ru-RU" b="1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Потребность возрастает при дефиците углеводов </a:t>
            </a:r>
            <a:endParaRPr lang="ru-RU" b="1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544179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Питание - белок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1268760"/>
            <a:ext cx="8496944" cy="5328592"/>
          </a:xfrm>
        </p:spPr>
        <p:txBody>
          <a:bodyPr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ea typeface="Times New Roman" pitchFamily="18" charset="0"/>
                <a:cs typeface="Arial" pitchFamily="34" charset="0"/>
              </a:rPr>
              <a:t>Средняя продолжительность жизни (время полного обновления) белка в организме - 80 суток.         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Все белки </a:t>
            </a:r>
            <a:r>
              <a:rPr lang="ru-RU" sz="2000" b="1" i="1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«СТАРЕЮТ» </a:t>
            </a:r>
            <a:r>
              <a:rPr lang="ru-RU" sz="2000" b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Белки постоянно должны ОБНОВЛЯТЬСЯ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ea typeface="Times New Roman" pitchFamily="18" charset="0"/>
                <a:cs typeface="Arial" pitchFamily="34" charset="0"/>
              </a:rPr>
              <a:t>Все белки СИНТЕЗИРУЮТСЯ в организме, </a:t>
            </a:r>
            <a:r>
              <a:rPr lang="ru-RU" sz="2000">
                <a:solidFill>
                  <a:srgbClr val="33323C"/>
                </a:solidFill>
                <a:ea typeface="Times New Roman" pitchFamily="18" charset="0"/>
                <a:cs typeface="Arial" pitchFamily="34" charset="0"/>
              </a:rPr>
              <a:t>но </a:t>
            </a:r>
            <a:r>
              <a:rPr lang="ru-RU" sz="200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ресурсов для биосинтеза (аминокислот) </a:t>
            </a:r>
            <a:r>
              <a:rPr lang="ru-RU" sz="2000" b="1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НЕДОСТАТОЧНО .    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Поэтому организм должен получать белок с ПИЩЕЙ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ea typeface="Times New Roman" pitchFamily="18" charset="0"/>
                <a:cs typeface="Arial" pitchFamily="34" charset="0"/>
              </a:rPr>
              <a:t>Существует 8 НЕЗАМЕНИМЫХ аминокислот. 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Эти аминокислоты должны поступать с пищей ПОСТОЯННО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ea typeface="Times New Roman" pitchFamily="18" charset="0"/>
                <a:cs typeface="Arial" pitchFamily="34" charset="0"/>
              </a:rPr>
              <a:t>КАЧЕСТВО БЕЛКА зависит от содержания НЕЗАМЕНИМЫХ  аминокислот </a:t>
            </a:r>
            <a:endParaRPr lang="ru-RU" sz="2000">
              <a:cs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С пищей должен поступать КАЧЕСТВЕННЫЙ  (животный) белок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ea typeface="Times New Roman" pitchFamily="18" charset="0"/>
                <a:cs typeface="Arial" pitchFamily="34" charset="0"/>
              </a:rPr>
              <a:t>БЕЛКИ обладают ИММУНОГЕННОСТЬЮ,  что может вызвать ПИЩЕВУЮ </a:t>
            </a:r>
            <a:br>
              <a:rPr lang="ru-RU" sz="2000">
                <a:ea typeface="Times New Roman" pitchFamily="18" charset="0"/>
                <a:cs typeface="Arial" pitchFamily="34" charset="0"/>
              </a:rPr>
            </a:br>
            <a:r>
              <a:rPr lang="ru-RU" sz="2000">
                <a:ea typeface="Times New Roman" pitchFamily="18" charset="0"/>
                <a:cs typeface="Arial" pitchFamily="34" charset="0"/>
              </a:rPr>
              <a:t>АЛЛЕРГИЮ или ТОКСИКО-АЛЛЕРГИЧЕСКУЮ РЕАКЦИЮ </a:t>
            </a:r>
            <a:endParaRPr lang="ru-RU" sz="2000"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     Необходимо полностью ИСКЛЮЧАТЬ (у аллергиков) из питания (или снижать содержание в пище) аллергенных или токсичных белков 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44950729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Питание - белок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00200"/>
            <a:ext cx="8507288" cy="492514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/>
              <a:t>Потребность в белке определяется многими факторами: скоростью роста и обменных процессов, возрастом, полом, степенью физической активности.</a:t>
            </a:r>
          </a:p>
          <a:p>
            <a:pPr lvl="0"/>
            <a:r>
              <a:rPr lang="ru-RU"/>
              <a:t>Нормирование потребности может быть рассчитано по калорийности пищевого рациона: на каждые 1000 ккал необходимо 40 г белка. </a:t>
            </a:r>
          </a:p>
          <a:p>
            <a:pPr lvl="0"/>
            <a:r>
              <a:rPr lang="ru-RU"/>
              <a:t>Белки животного происхождения должны составлять не менее 60 %. </a:t>
            </a:r>
          </a:p>
          <a:p>
            <a:pPr lvl="0"/>
            <a:r>
              <a:rPr lang="ru-RU"/>
              <a:t>Потребность в белке при занятиях спортом 1,6–2,2 г/кг/сут. (в зависимости от вида спорта и периода подготовки).</a:t>
            </a:r>
          </a:p>
          <a:p>
            <a:pPr lvl="0"/>
            <a:r>
              <a:rPr lang="ru-RU"/>
              <a:t>15–20 % всех калорий в сутки.</a:t>
            </a:r>
          </a:p>
          <a:p>
            <a:pPr lvl="0"/>
            <a:r>
              <a:rPr lang="ru-RU"/>
              <a:t>1 г белка = 4 калориям.</a:t>
            </a:r>
          </a:p>
          <a:p>
            <a:pPr lvl="0"/>
            <a:r>
              <a:rPr lang="ru-RU"/>
              <a:t>Основные 3 приема пищи – источник белка должен быть в обычных продуктах.</a:t>
            </a:r>
          </a:p>
          <a:p>
            <a:pPr lvl="0"/>
            <a:r>
              <a:rPr lang="ru-RU"/>
              <a:t>В промежутках – источник белка может быть в специальном спортивном питании.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49172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81201" y="128588"/>
            <a:ext cx="8228013" cy="1014412"/>
          </a:xfrm>
        </p:spPr>
        <p:txBody>
          <a:bodyPr>
            <a:normAutofit/>
          </a:bodyPr>
          <a:lstStyle/>
          <a:p>
            <a:pPr eaLnBrk="1" hangingPunct="1"/>
            <a:r>
              <a:rPr lang="ru-RU" smtClean="0"/>
              <a:t>Питание - белок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981201" y="1000125"/>
            <a:ext cx="8228013" cy="5124450"/>
          </a:xfrm>
        </p:spPr>
        <p:txBody>
          <a:bodyPr/>
          <a:lstStyle/>
          <a:p>
            <a:pPr indent="342900">
              <a:buNone/>
            </a:pPr>
            <a:r>
              <a:rPr lang="ru-RU" sz="2400"/>
              <a:t>Виды спорта на выносливость (</a:t>
            </a:r>
            <a:r>
              <a:rPr lang="en-US" sz="2000"/>
              <a:t>IV</a:t>
            </a:r>
            <a:r>
              <a:rPr lang="en-US" sz="2400"/>
              <a:t> </a:t>
            </a:r>
            <a:r>
              <a:rPr lang="ru-RU" sz="2000"/>
              <a:t>велоспорт, лыжные гонки, марафон, гребля, конькобежный спорт</a:t>
            </a:r>
            <a:r>
              <a:rPr lang="ru-RU" sz="2400"/>
              <a:t>).</a:t>
            </a:r>
          </a:p>
          <a:p>
            <a:pPr indent="342900" algn="ctr">
              <a:buNone/>
            </a:pPr>
            <a:r>
              <a:rPr lang="ru-RU" sz="2400"/>
              <a:t>14-15% или  1-1,5 г/кг</a:t>
            </a:r>
          </a:p>
          <a:p>
            <a:pPr indent="342900">
              <a:buNone/>
            </a:pPr>
            <a:r>
              <a:rPr lang="ru-RU" sz="2400"/>
              <a:t>Силовые виды спорта, скоростно-силовые (</a:t>
            </a:r>
            <a:r>
              <a:rPr lang="en-US" sz="2000"/>
              <a:t>II</a:t>
            </a:r>
            <a:r>
              <a:rPr lang="ru-RU" sz="2000"/>
              <a:t>,</a:t>
            </a:r>
            <a:r>
              <a:rPr lang="en-US" sz="2000"/>
              <a:t> III</a:t>
            </a:r>
            <a:r>
              <a:rPr lang="ru-RU" sz="2000"/>
              <a:t> виды)</a:t>
            </a:r>
          </a:p>
          <a:p>
            <a:pPr indent="342900" algn="ctr">
              <a:buNone/>
            </a:pPr>
            <a:r>
              <a:rPr lang="ru-RU" sz="2400"/>
              <a:t> 17-19% или 1,6-1,8 г/кг</a:t>
            </a:r>
          </a:p>
          <a:p>
            <a:pPr indent="342900" algn="ctr">
              <a:buNone/>
            </a:pPr>
            <a:r>
              <a:rPr lang="ru-RU" sz="2400"/>
              <a:t>Этап наращивания мышечной массы в любых видах спорта  20% или 2-2,5 г/кг</a:t>
            </a:r>
          </a:p>
          <a:p>
            <a:pPr indent="342900" algn="ctr">
              <a:buNone/>
            </a:pPr>
            <a:r>
              <a:rPr lang="ru-RU" sz="2000" i="1"/>
              <a:t>Дальнейшее увеличение доли белка не приводит к повышению синтеза.  </a:t>
            </a:r>
          </a:p>
          <a:p>
            <a:pPr indent="342900">
              <a:buNone/>
            </a:pPr>
            <a:endParaRPr lang="ru-RU" sz="2000"/>
          </a:p>
          <a:p>
            <a:pPr indent="342900" algn="ctr">
              <a:buNone/>
            </a:pPr>
            <a:r>
              <a:rPr lang="ru-RU" sz="200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АДРЕНАЛИН и КОРТИЗОЛ стимулируют распад белка, </a:t>
            </a:r>
            <a:br>
              <a:rPr lang="ru-RU" sz="200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200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ИНСУЛИН стимулирует синтез белка </a:t>
            </a:r>
            <a:endParaRPr lang="ru-RU" sz="2000"/>
          </a:p>
          <a:p>
            <a:pPr indent="342900">
              <a:buNone/>
            </a:pP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652389635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Питание - белок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340768"/>
            <a:ext cx="8712968" cy="5256584"/>
          </a:xfrm>
        </p:spPr>
        <p:txBody>
          <a:bodyPr>
            <a:normAutofit fontScale="70000" lnSpcReduction="20000"/>
          </a:bodyPr>
          <a:lstStyle/>
          <a:p>
            <a:r>
              <a:rPr lang="ru-RU"/>
              <a:t>В различных продуктах количество белка разное.</a:t>
            </a:r>
          </a:p>
          <a:p>
            <a:r>
              <a:rPr lang="ru-RU"/>
              <a:t>Белки </a:t>
            </a:r>
            <a:r>
              <a:rPr lang="ru-RU" b="1"/>
              <a:t>животного происхождения</a:t>
            </a:r>
            <a:r>
              <a:rPr lang="ru-RU"/>
              <a:t>:</a:t>
            </a:r>
          </a:p>
          <a:p>
            <a:pPr lvl="0"/>
            <a:r>
              <a:rPr lang="ru-RU"/>
              <a:t>100 г говядины – 20 г белка, </a:t>
            </a:r>
          </a:p>
          <a:p>
            <a:pPr lvl="0"/>
            <a:r>
              <a:rPr lang="ru-RU"/>
              <a:t>100 г свинины – 15 г, </a:t>
            </a:r>
          </a:p>
          <a:p>
            <a:pPr lvl="0"/>
            <a:r>
              <a:rPr lang="ru-RU"/>
              <a:t>100 г курицы – 18 г,</a:t>
            </a:r>
          </a:p>
          <a:p>
            <a:pPr lvl="0"/>
            <a:r>
              <a:rPr lang="ru-RU"/>
              <a:t>100 г рыбы – от 18 до 20 г.</a:t>
            </a:r>
          </a:p>
          <a:p>
            <a:r>
              <a:rPr lang="ru-RU"/>
              <a:t>Белки </a:t>
            </a:r>
            <a:r>
              <a:rPr lang="ru-RU" b="1"/>
              <a:t>молочного происхождения</a:t>
            </a:r>
            <a:r>
              <a:rPr lang="ru-RU"/>
              <a:t>:</a:t>
            </a:r>
          </a:p>
          <a:p>
            <a:pPr lvl="0"/>
            <a:r>
              <a:rPr lang="ru-RU"/>
              <a:t>творог – 15 г в 100 г, йогурт – 5 г белка в 100 мл, молоко – 3 г в 100 мл.</a:t>
            </a:r>
          </a:p>
          <a:p>
            <a:r>
              <a:rPr lang="ru-RU"/>
              <a:t>Белки </a:t>
            </a:r>
            <a:r>
              <a:rPr lang="ru-RU" b="1"/>
              <a:t>растительного происхождения</a:t>
            </a:r>
            <a:r>
              <a:rPr lang="ru-RU"/>
              <a:t>: бобовые, злаки, орехи</a:t>
            </a:r>
            <a:r>
              <a:rPr lang="ru-RU" smtClean="0"/>
              <a:t>.</a:t>
            </a:r>
          </a:p>
          <a:p>
            <a:pPr marL="0" indent="0" algn="ctr">
              <a:buNone/>
            </a:pPr>
            <a:endParaRPr lang="ru-RU" i="1" smtClean="0"/>
          </a:p>
          <a:p>
            <a:pPr marL="0" indent="0" algn="ctr">
              <a:buNone/>
            </a:pPr>
            <a:r>
              <a:rPr lang="ru-RU" i="1" smtClean="0"/>
              <a:t>Биологическая </a:t>
            </a:r>
            <a:r>
              <a:rPr lang="ru-RU" i="1"/>
              <a:t>ценность различных белков для организма зависит от наличия незаменимых аминокислот, для животных белков она составляет 80–100 %, для растительных – 60–70 %.</a:t>
            </a:r>
            <a:endParaRPr lang="ru-RU"/>
          </a:p>
          <a:p>
            <a:pPr marL="0" indent="0" algn="ctr">
              <a:buNone/>
            </a:pP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1146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Питание - белок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196752"/>
            <a:ext cx="8640960" cy="5544616"/>
          </a:xfrm>
        </p:spPr>
        <p:txBody>
          <a:bodyPr>
            <a:normAutofit fontScale="62500" lnSpcReduction="20000"/>
          </a:bodyPr>
          <a:lstStyle/>
          <a:p>
            <a:r>
              <a:rPr lang="ru-RU" b="1"/>
              <a:t>По степени усвояемости белки могут быть:</a:t>
            </a:r>
            <a:endParaRPr lang="ru-RU"/>
          </a:p>
          <a:p>
            <a:pPr lvl="0"/>
            <a:r>
              <a:rPr lang="ru-RU" b="1"/>
              <a:t>быстрые</a:t>
            </a:r>
            <a:r>
              <a:rPr lang="ru-RU"/>
              <a:t> – скорость получения питательных компонентов из пищи высокая (рыба, яйца, куриная грудка, морепродукты); </a:t>
            </a:r>
          </a:p>
          <a:p>
            <a:pPr lvl="0"/>
            <a:r>
              <a:rPr lang="ru-RU" b="1"/>
              <a:t>медленные</a:t>
            </a:r>
            <a:r>
              <a:rPr lang="ru-RU"/>
              <a:t> (творог, т.к. в нем преобладает казеин, который плохо усваивается организмом). </a:t>
            </a:r>
          </a:p>
          <a:p>
            <a:r>
              <a:rPr lang="ru-RU" b="1"/>
              <a:t>Затрудняют</a:t>
            </a:r>
            <a:r>
              <a:rPr lang="ru-RU"/>
              <a:t> усвоение белка (кроме молочного) крахмалистые вещества, фрукты, сахар, для усвоения которых, в отличие от белков нужна не кислая, а щелочная среда. </a:t>
            </a:r>
          </a:p>
          <a:p>
            <a:r>
              <a:rPr lang="ru-RU" b="1"/>
              <a:t>Помогает</a:t>
            </a:r>
            <a:r>
              <a:rPr lang="ru-RU"/>
              <a:t> усвоению белков их комбинация с жирами</a:t>
            </a:r>
            <a:r>
              <a:rPr lang="ru-RU" smtClean="0"/>
              <a:t>.</a:t>
            </a:r>
          </a:p>
          <a:p>
            <a:pPr marL="0" indent="0" algn="ctr">
              <a:buNone/>
            </a:pPr>
            <a:endParaRPr lang="ru-RU" i="1" smtClean="0"/>
          </a:p>
          <a:p>
            <a:pPr marL="0" indent="0" algn="ctr">
              <a:buNone/>
            </a:pPr>
            <a:r>
              <a:rPr lang="ru-RU" i="1" smtClean="0"/>
              <a:t>Некоторые </a:t>
            </a:r>
            <a:r>
              <a:rPr lang="ru-RU" i="1"/>
              <a:t>аминокислоты являются мощными стимуляторами синтеза инсулина и инсулиноподобного фактора роста, которые способствуют увеличению </a:t>
            </a:r>
            <a:r>
              <a:rPr lang="ru-RU" i="1" u="sng"/>
              <a:t>синтеза жировых клеток </a:t>
            </a:r>
            <a:r>
              <a:rPr lang="ru-RU" i="1"/>
              <a:t>и увеличению отложения в них жира. </a:t>
            </a:r>
            <a:endParaRPr lang="ru-RU"/>
          </a:p>
          <a:p>
            <a:pPr marL="0" indent="0" algn="ctr">
              <a:buNone/>
            </a:pPr>
            <a:r>
              <a:rPr lang="ru-RU" i="1"/>
              <a:t>Основными показателями, отражающими обмен белка в организме, являются </a:t>
            </a:r>
            <a:r>
              <a:rPr lang="ru-RU" i="1" u="sng"/>
              <a:t>показатели биохимического анализа крови</a:t>
            </a:r>
            <a:r>
              <a:rPr lang="ru-RU" i="1"/>
              <a:t>, в котором можно определить уровень белка, его фракций, азотистый баланс и др.   </a:t>
            </a:r>
            <a:endParaRPr lang="ru-RU"/>
          </a:p>
          <a:p>
            <a:pPr marL="0" indent="0" algn="ctr">
              <a:buNone/>
            </a:pPr>
            <a:r>
              <a:rPr lang="ru-RU" i="1"/>
              <a:t>Важно </a:t>
            </a:r>
            <a:r>
              <a:rPr lang="ru-RU" i="1" u="sng"/>
              <a:t>достаточное</a:t>
            </a:r>
            <a:r>
              <a:rPr lang="ru-RU" i="1"/>
              <a:t>, а не избыточное количество белка для формирования и восстановления мышц!   </a:t>
            </a:r>
            <a:endParaRPr lang="ru-RU"/>
          </a:p>
          <a:p>
            <a:pPr marL="0" indent="0">
              <a:buNone/>
            </a:pP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46315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274638"/>
            <a:ext cx="8712968" cy="1354162"/>
          </a:xfrm>
        </p:spPr>
        <p:txBody>
          <a:bodyPr>
            <a:normAutofit fontScale="90000"/>
          </a:bodyPr>
          <a:lstStyle/>
          <a:p>
            <a:pPr lvl="0"/>
            <a:r>
              <a:rPr lang="ru-RU"/>
              <a:t>Положения Международного общества спортивного питания </a:t>
            </a:r>
            <a:br>
              <a:rPr lang="ru-RU" smtClean="0"/>
            </a:br>
            <a:r>
              <a:rPr lang="en-US" sz="1800" i="1"/>
              <a:t>International society of sports nutrition position stand: protein and exercise. </a:t>
            </a:r>
            <a:r>
              <a:rPr lang="ru-RU" sz="1800" i="1"/>
              <a:t>2017.</a:t>
            </a:r>
            <a:br>
              <a:rPr lang="ru-RU" sz="1800" i="1"/>
            </a:br>
            <a:endParaRPr lang="ru-RU" sz="1800" i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600200"/>
            <a:ext cx="8784976" cy="50691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400"/>
              <a:t>1. Быстрые стартовые физические нагрузки, особенно силовые упражнения, и прием белка, стимулируют синтез мышечного белка (потребление белка до или после силовых тренировок).</a:t>
            </a:r>
          </a:p>
          <a:p>
            <a:pPr marL="0" indent="0">
              <a:buNone/>
            </a:pPr>
            <a:r>
              <a:rPr lang="ru-RU" sz="4400"/>
              <a:t>2. Потребление белка в количестве 1,4–2,0 г/кг/сут. способствует увеличению и поддержанию мышечной массы.</a:t>
            </a:r>
          </a:p>
          <a:p>
            <a:pPr marL="0" indent="0">
              <a:buNone/>
            </a:pPr>
            <a:r>
              <a:rPr lang="ru-RU" sz="4400"/>
              <a:t>3. Оптимальное количество протеина для ускорения синтеза мышечного белка зависит от возраста спортсменов и предшествующих физических нагрузок. </a:t>
            </a:r>
          </a:p>
          <a:p>
            <a:pPr marL="0" indent="0">
              <a:buNone/>
            </a:pPr>
            <a:r>
              <a:rPr lang="ru-RU" sz="4400"/>
              <a:t>4. Прием белка должен равномерно распределяться каждые 3–4 часа в течение дня.</a:t>
            </a:r>
          </a:p>
          <a:p>
            <a:pPr marL="0" indent="0">
              <a:buNone/>
            </a:pPr>
            <a:r>
              <a:rPr lang="ru-RU" sz="4400"/>
              <a:t>5. Оптимальный период времени для потребления белка зависит от индивидуальных особенностей метаболизма. </a:t>
            </a:r>
          </a:p>
          <a:p>
            <a:pPr marL="0" indent="0">
              <a:buNone/>
            </a:pPr>
            <a:r>
              <a:rPr lang="ru-RU" sz="4400"/>
              <a:t>6. Легко перевариваемые белки, которые содержат большое количество незаменимых аминокислот с адекватным количеством лейцина, наиболее эффективны в стимуляции синтеза мышечного протеина.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02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Питание спортсмена – </a:t>
            </a:r>
            <a:r>
              <a:rPr lang="ru-RU" smtClean="0"/>
              <a:t>почему важно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600200"/>
            <a:ext cx="9252520" cy="506916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mtClean="0"/>
              <a:t>Спорт </a:t>
            </a:r>
            <a:r>
              <a:rPr lang="ru-RU"/>
              <a:t>– энергетически затратное занятие.</a:t>
            </a:r>
          </a:p>
          <a:p>
            <a:pPr lvl="0"/>
            <a:r>
              <a:rPr lang="ru-RU"/>
              <a:t>Большой объем аэробной и анаэробной работы. </a:t>
            </a:r>
          </a:p>
          <a:p>
            <a:pPr lvl="0"/>
            <a:r>
              <a:rPr lang="ru-RU"/>
              <a:t>Периодические или регулярные силовые нагрузки. </a:t>
            </a:r>
          </a:p>
          <a:p>
            <a:pPr lvl="0"/>
            <a:r>
              <a:rPr lang="ru-RU"/>
              <a:t>Большая психоэмоциональная нагрузка.</a:t>
            </a:r>
          </a:p>
          <a:p>
            <a:pPr lvl="0"/>
            <a:r>
              <a:rPr lang="ru-RU"/>
              <a:t>Поддержание физической формы и ускорение адаптации к физическим нагрузкам.</a:t>
            </a:r>
          </a:p>
          <a:p>
            <a:pPr lvl="0"/>
            <a:r>
              <a:rPr lang="ru-RU"/>
              <a:t>Улучшение скоростно-силовых качеств, выносливости и </a:t>
            </a:r>
            <a:r>
              <a:rPr lang="ru-RU" smtClean="0"/>
              <a:t>др</a:t>
            </a:r>
            <a:r>
              <a:rPr lang="ru-RU"/>
              <a:t>.</a:t>
            </a:r>
          </a:p>
          <a:p>
            <a:pPr lvl="0"/>
            <a:r>
              <a:rPr lang="ru-RU"/>
              <a:t>Улучшение переносимости физических нагрузок.</a:t>
            </a:r>
          </a:p>
          <a:p>
            <a:pPr lvl="0"/>
            <a:r>
              <a:rPr lang="ru-RU"/>
              <a:t>Контроль и поддержание массы тела, необходимой для высокого уровня функциональной подготовленности.</a:t>
            </a:r>
          </a:p>
          <a:p>
            <a:pPr lvl="0"/>
            <a:r>
              <a:rPr lang="ru-RU"/>
              <a:t>Поддержание высокой выносливости</a:t>
            </a:r>
            <a:r>
              <a:rPr lang="ru-RU" smtClean="0"/>
              <a:t>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7144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Питание - углеводы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1600200"/>
            <a:ext cx="8640960" cy="4853136"/>
          </a:xfrm>
        </p:spPr>
        <p:txBody>
          <a:bodyPr>
            <a:normAutofit fontScale="92500"/>
          </a:bodyPr>
          <a:lstStyle/>
          <a:p>
            <a:pPr lvl="0"/>
            <a:r>
              <a:rPr lang="ru-RU" b="1"/>
              <a:t>Углеводы – это энергия!</a:t>
            </a:r>
            <a:endParaRPr lang="ru-RU"/>
          </a:p>
          <a:p>
            <a:pPr lvl="0"/>
            <a:r>
              <a:rPr lang="ru-RU" b="1"/>
              <a:t>Больше углеводов! </a:t>
            </a:r>
            <a:r>
              <a:rPr lang="ru-RU"/>
              <a:t>Они являются источником для восполнения запасов мышечного гликогена, который может накапливаться в ограниченном количестве. Потеря гликогена приводит к мышечной утомляемости и усталости. Усталость ведет к потере скорости, силы и психологическому истощению.</a:t>
            </a:r>
            <a:r>
              <a:rPr lang="ru-RU" i="1"/>
              <a:t> </a:t>
            </a:r>
            <a:endParaRPr lang="ru-RU" i="1" smtClean="0"/>
          </a:p>
          <a:p>
            <a:pPr lvl="0"/>
            <a:r>
              <a:rPr lang="ru-RU"/>
              <a:t>Углеводы должны составлять 45–65 % от общего потребления калорий для юных спортсменов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27692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981200" y="44450"/>
            <a:ext cx="82296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>
                <a:latin typeface="+mn-lt"/>
              </a:rPr>
              <a:t>Питание - углеводы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730375" y="1053208"/>
            <a:ext cx="8686800" cy="504008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2400"/>
              <a:t>Структурная (входят в состав клеточных мембран, в т.ч.рецепторов)</a:t>
            </a:r>
          </a:p>
          <a:p>
            <a:pPr lvl="1" eaLnBrk="1" hangingPunct="1"/>
            <a:r>
              <a:rPr lang="ru-RU" sz="2400"/>
              <a:t> Энергетическая – обеспечивают </a:t>
            </a:r>
            <a:r>
              <a:rPr lang="ru-RU" sz="2400">
                <a:solidFill>
                  <a:srgbClr val="C00000"/>
                </a:solidFill>
              </a:rPr>
              <a:t>50-60%</a:t>
            </a:r>
            <a:r>
              <a:rPr lang="ru-RU" sz="2400"/>
              <a:t> всех энергозатрат. При окислении 1г углеводов выделяется </a:t>
            </a:r>
            <a:r>
              <a:rPr lang="ru-RU" sz="2400">
                <a:solidFill>
                  <a:srgbClr val="C00000"/>
                </a:solidFill>
              </a:rPr>
              <a:t>4,1 ккал</a:t>
            </a:r>
          </a:p>
          <a:p>
            <a:pPr lvl="1" eaLnBrk="1" hangingPunct="1"/>
            <a:r>
              <a:rPr lang="ru-RU" sz="2400"/>
              <a:t> Пластическая – участие в обмене веществ (образуют гормоны, ферменты)</a:t>
            </a:r>
          </a:p>
          <a:p>
            <a:pPr lvl="1" eaLnBrk="1" hangingPunct="1"/>
            <a:r>
              <a:rPr lang="ru-RU" sz="2400"/>
              <a:t> Защитная (гиалуроновая к-та входит в состав соединительной ткани, например, хондроитинсульфат)</a:t>
            </a:r>
          </a:p>
          <a:p>
            <a:pPr lvl="1" eaLnBrk="1" hangingPunct="1"/>
            <a:r>
              <a:rPr lang="ru-RU" sz="2400"/>
              <a:t> Осмотическая – от концентрации глюкозы зависит осмотическое давление крови</a:t>
            </a:r>
          </a:p>
          <a:p>
            <a:pPr lvl="1" eaLnBrk="1" hangingPunct="1"/>
            <a:r>
              <a:rPr lang="ru-RU" sz="2400"/>
              <a:t> Рецепторная – олигосахариды входят в состав клеточных рецепторов или молекул-легандов</a:t>
            </a:r>
            <a:endParaRPr lang="en-US" sz="2400"/>
          </a:p>
          <a:p>
            <a:pPr lvl="1" eaLnBrk="1" hangingPunct="1"/>
            <a:r>
              <a:rPr lang="en-US" sz="2400"/>
              <a:t> </a:t>
            </a:r>
            <a:r>
              <a:rPr lang="ru-RU" sz="2400" err="1"/>
              <a:t>Пребиотическая - участие в моторике кишечника, желчевыводящих путей</a:t>
            </a:r>
          </a:p>
        </p:txBody>
      </p:sp>
    </p:spTree>
    <p:extLst>
      <p:ext uri="{BB962C8B-B14F-4D97-AF65-F5344CB8AC3E}">
        <p14:creationId xmlns:p14="http://schemas.microsoft.com/office/powerpoint/2010/main" val="1193937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Питание - углеводы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340768"/>
            <a:ext cx="8964488" cy="5256584"/>
          </a:xfrm>
        </p:spPr>
        <p:txBody>
          <a:bodyPr>
            <a:normAutofit/>
          </a:bodyPr>
          <a:lstStyle/>
          <a:p>
            <a:r>
              <a:rPr lang="ru-RU" sz="2400" b="1"/>
              <a:t>Простые углеводы </a:t>
            </a:r>
            <a:r>
              <a:rPr lang="ru-RU" sz="2400"/>
              <a:t>– моносахариды, фрукты, ягоды, торты, мед, сахар, шоколад имеют высокий гликемический индекс, обеспечивают резкое повышение сахара в крови, быстрый прирост энергии, вызывают быстрое возвращение чувства голода и приводят к перееданию.</a:t>
            </a:r>
          </a:p>
          <a:p>
            <a:r>
              <a:rPr lang="ru-RU" sz="2400" b="1"/>
              <a:t>Сложные углеводы </a:t>
            </a:r>
            <a:r>
              <a:rPr lang="ru-RU" sz="2400"/>
              <a:t>– полисахариды, крахмал – крупа, макароны, бобовые, картофель имеют низкий гликемический индекс, обеспечивают стабильное содержание сахара в крови, медленный прирост энергии, длительное чувство насыщения, позволяют контролировать </a:t>
            </a:r>
          </a:p>
          <a:p>
            <a:pPr marL="0" indent="0">
              <a:buNone/>
            </a:pPr>
            <a:r>
              <a:rPr lang="ru-RU" sz="2400"/>
              <a:t>     массу тела.</a:t>
            </a:r>
          </a:p>
          <a:p>
            <a:pPr marL="0" indent="0">
              <a:buNone/>
            </a:pPr>
            <a:endParaRPr lang="ru-RU" sz="2400"/>
          </a:p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23992" y="4797152"/>
            <a:ext cx="424847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8390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75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3200" b="1"/>
              <a:t>Гликемический индекс </a:t>
            </a:r>
            <a:r>
              <a:rPr lang="ru-RU" sz="3200"/>
              <a:t>(ГИ) – это скорость усвоения разных углеводов – способность повышать уровень сахара в крови (ГИ 100 –  у белого хлеба).</a:t>
            </a:r>
            <a:br>
              <a:rPr lang="ru-RU" sz="3200"/>
            </a:br>
            <a:endParaRPr lang="ru-RU" sz="320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745689"/>
              </p:ext>
            </p:extLst>
          </p:nvPr>
        </p:nvGraphicFramePr>
        <p:xfrm>
          <a:off x="1972566" y="1772817"/>
          <a:ext cx="8227890" cy="2302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2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001">
                <a:tc gridSpan="3">
                  <a:txBody>
                    <a:bodyPr vert="horz" wrap="square"/>
                    <a:lstStyle/>
                    <a:p>
                      <a:pPr marL="71755" algn="ctr">
                        <a:spcAft>
                          <a:spcPct val="0"/>
                        </a:spcAft>
                      </a:pPr>
                      <a:r>
                        <a:rPr lang="ru-RU" sz="2000" kern="0">
                          <a:effectLst/>
                        </a:rPr>
                        <a:t>Гликемический индекс</a:t>
                      </a:r>
                      <a:endParaRPr lang="ru-RU" sz="2000" b="1" kern="0">
                        <a:effectLst/>
                        <a:latin typeface="Calibri"/>
                        <a:ea typeface="Trebuchet MS"/>
                        <a:cs typeface="Times New Roman"/>
                      </a:endParaRPr>
                    </a:p>
                  </a:txBody>
                  <a:tcPr marL="92295" marR="92295" marT="0" marB="0" anchor="ctr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757">
                <a:tc>
                  <a:txBody>
                    <a:bodyPr vert="horz" wrap="square"/>
                    <a:lstStyle/>
                    <a:p>
                      <a:pPr marL="71755" algn="ctr">
                        <a:spcAft>
                          <a:spcPct val="0"/>
                        </a:spcAft>
                      </a:pPr>
                      <a:r>
                        <a:rPr lang="ru-RU" sz="2000" kern="0">
                          <a:effectLst/>
                        </a:rPr>
                        <a:t>Высокий</a:t>
                      </a:r>
                      <a:endParaRPr lang="ru-RU" sz="2000" b="1" kern="0">
                        <a:effectLst/>
                        <a:latin typeface="Calibri"/>
                        <a:ea typeface="Trebuchet MS"/>
                        <a:cs typeface="Times New Roman"/>
                      </a:endParaRPr>
                    </a:p>
                  </a:txBody>
                  <a:tcPr marL="92295" marR="92295" marT="0" marB="0" anchor="ctr"/>
                </a:tc>
                <a:tc>
                  <a:txBody>
                    <a:bodyPr vert="horz" wrap="square"/>
                    <a:lstStyle/>
                    <a:p>
                      <a:pPr marL="71755" algn="ctr">
                        <a:spcAft>
                          <a:spcPct val="0"/>
                        </a:spcAft>
                      </a:pPr>
                      <a:r>
                        <a:rPr lang="ru-RU" sz="2000" kern="0">
                          <a:effectLst/>
                        </a:rPr>
                        <a:t>Средний</a:t>
                      </a:r>
                      <a:endParaRPr lang="ru-RU" sz="2000" b="1" kern="0">
                        <a:effectLst/>
                        <a:latin typeface="Calibri"/>
                        <a:ea typeface="Trebuchet MS"/>
                        <a:cs typeface="Times New Roman"/>
                      </a:endParaRPr>
                    </a:p>
                  </a:txBody>
                  <a:tcPr marL="92295" marR="92295" marT="0" marB="0" anchor="ctr"/>
                </a:tc>
                <a:tc>
                  <a:txBody>
                    <a:bodyPr vert="horz" wrap="square"/>
                    <a:lstStyle/>
                    <a:p>
                      <a:pPr marL="71755" algn="ctr">
                        <a:spcAft>
                          <a:spcPct val="0"/>
                        </a:spcAft>
                      </a:pPr>
                      <a:r>
                        <a:rPr lang="ru-RU" sz="2000" kern="0">
                          <a:effectLst/>
                        </a:rPr>
                        <a:t>Низкий</a:t>
                      </a:r>
                      <a:endParaRPr lang="ru-RU" sz="2000" b="1" kern="0">
                        <a:effectLst/>
                        <a:latin typeface="Calibri"/>
                        <a:ea typeface="Trebuchet MS"/>
                        <a:cs typeface="Times New Roman"/>
                      </a:endParaRPr>
                    </a:p>
                  </a:txBody>
                  <a:tcPr marL="92295" marR="9229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757">
                <a:tc>
                  <a:txBody>
                    <a:bodyPr vert="horz" wrap="square"/>
                    <a:lstStyle/>
                    <a:p>
                      <a:pPr marL="71755" algn="ctr">
                        <a:spcAft>
                          <a:spcPct val="0"/>
                        </a:spcAft>
                      </a:pPr>
                      <a:r>
                        <a:rPr lang="ru-RU" sz="2000" kern="0">
                          <a:effectLst/>
                        </a:rPr>
                        <a:t>от 70 до 100 единиц</a:t>
                      </a:r>
                      <a:endParaRPr lang="ru-RU" sz="2000" b="1" kern="0">
                        <a:effectLst/>
                        <a:latin typeface="Calibri"/>
                        <a:ea typeface="Trebuchet MS"/>
                        <a:cs typeface="Times New Roman"/>
                      </a:endParaRPr>
                    </a:p>
                  </a:txBody>
                  <a:tcPr marL="92295" marR="92295" marT="0" marB="0" anchor="ctr"/>
                </a:tc>
                <a:tc>
                  <a:txBody>
                    <a:bodyPr vert="horz" wrap="square"/>
                    <a:lstStyle/>
                    <a:p>
                      <a:pPr marL="71755" algn="ctr">
                        <a:spcAft>
                          <a:spcPct val="0"/>
                        </a:spcAft>
                      </a:pPr>
                      <a:r>
                        <a:rPr lang="ru-RU" sz="2000" kern="0">
                          <a:effectLst/>
                        </a:rPr>
                        <a:t>от 56 до 69 единиц</a:t>
                      </a:r>
                      <a:endParaRPr lang="ru-RU" sz="2000" b="1" kern="0">
                        <a:effectLst/>
                        <a:latin typeface="Calibri"/>
                        <a:ea typeface="Trebuchet MS"/>
                        <a:cs typeface="Times New Roman"/>
                      </a:endParaRPr>
                    </a:p>
                  </a:txBody>
                  <a:tcPr marL="92295" marR="92295" marT="0" marB="0" anchor="ctr"/>
                </a:tc>
                <a:tc>
                  <a:txBody>
                    <a:bodyPr vert="horz" wrap="square"/>
                    <a:lstStyle/>
                    <a:p>
                      <a:pPr marL="71755" algn="ctr">
                        <a:spcAft>
                          <a:spcPct val="0"/>
                        </a:spcAft>
                      </a:pPr>
                      <a:r>
                        <a:rPr lang="ru-RU" sz="2000" kern="0">
                          <a:effectLst/>
                        </a:rPr>
                        <a:t>до 55 единиц</a:t>
                      </a:r>
                      <a:endParaRPr lang="ru-RU" sz="2000" b="1" kern="0">
                        <a:effectLst/>
                        <a:latin typeface="Calibri" panose="020f0502020204030204"/>
                        <a:ea typeface="Trebuchet MS"/>
                        <a:cs typeface="Times New Roman"/>
                      </a:endParaRPr>
                    </a:p>
                  </a:txBody>
                  <a:tcPr marL="92295" marR="9229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91544" y="1997838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/>
          </a:p>
          <a:p>
            <a:pPr lvl="0"/>
            <a:endParaRPr lang="ru-RU" b="1"/>
          </a:p>
          <a:p>
            <a:pPr lvl="0"/>
            <a:endParaRPr lang="ru-RU" b="1"/>
          </a:p>
          <a:p>
            <a:pPr lvl="0"/>
            <a:endParaRPr lang="ru-RU" b="1"/>
          </a:p>
          <a:p>
            <a:pPr lvl="0"/>
            <a:endParaRPr lang="ru-RU" b="1"/>
          </a:p>
          <a:p>
            <a:pPr lvl="0"/>
            <a:endParaRPr lang="ru-RU" b="1"/>
          </a:p>
          <a:p>
            <a:pPr lvl="0"/>
            <a:endParaRPr lang="ru-RU" b="1"/>
          </a:p>
          <a:p>
            <a:pPr lvl="0"/>
            <a:endParaRPr lang="ru-RU" b="1"/>
          </a:p>
          <a:p>
            <a:pPr lvl="0"/>
            <a:r>
              <a:rPr lang="ru-RU" sz="2000" b="1"/>
              <a:t>Углеводы с низким и средним гликемическим индексом </a:t>
            </a:r>
            <a:r>
              <a:rPr lang="ru-RU" sz="2000"/>
              <a:t>следует потреблять за 1–2 часа до тренировки – они медленно переводятся в глюкозу и попадают в мышцы.</a:t>
            </a:r>
          </a:p>
          <a:p>
            <a:pPr lvl="0"/>
            <a:r>
              <a:rPr lang="ru-RU" sz="2000" b="1"/>
              <a:t>Углеводы с высоким и средним гликемическим индексом </a:t>
            </a:r>
            <a:r>
              <a:rPr lang="ru-RU" sz="2000"/>
              <a:t>следует потреблять после тренировки и сразу после сна – они быстро переводятся в глюкозу и попадают в мышцы.</a:t>
            </a:r>
          </a:p>
        </p:txBody>
      </p:sp>
    </p:spTree>
    <p:extLst>
      <p:ext uri="{BB962C8B-B14F-4D97-AF65-F5344CB8AC3E}">
        <p14:creationId xmlns:p14="http://schemas.microsoft.com/office/powerpoint/2010/main" val="2483226026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</a:pPr>
            <a:br>
              <a:rPr lang="ru-RU" smtClean="0"/>
            </a:br>
            <a:r>
              <a:rPr lang="ru-RU" smtClean="0"/>
              <a:t>Как работают мышцы</a:t>
            </a:r>
            <a:br>
              <a:rPr lang="ru-RU" sz="2400">
                <a:solidFill>
                  <a:srgbClr val="0000FF"/>
                </a:solidFill>
              </a:rPr>
            </a:br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buNone/>
              <a:tabLst>
                <a:tab pos="912813"/>
                <a:tab pos="1827213"/>
                <a:tab pos="2741613"/>
                <a:tab pos="3656013"/>
                <a:tab pos="4570413"/>
                <a:tab pos="5484813"/>
                <a:tab pos="6399213"/>
                <a:tab pos="7313613"/>
                <a:tab pos="8228013"/>
                <a:tab pos="9142413"/>
                <a:tab pos="10056813"/>
              </a:tabLst>
            </a:pPr>
            <a:r>
              <a:rPr lang="ru-RU" sz="2400"/>
              <a:t>3 «режима» работы мышц.</a:t>
            </a:r>
          </a:p>
          <a:p>
            <a:pPr marL="341313" indent="-341313">
              <a:spcBef>
                <a:spcPts val="500"/>
              </a:spcBef>
              <a:buNone/>
              <a:tabLst>
                <a:tab pos="912813"/>
                <a:tab pos="1827213"/>
                <a:tab pos="2741613"/>
                <a:tab pos="3656013"/>
                <a:tab pos="4570413"/>
                <a:tab pos="5484813"/>
                <a:tab pos="6399213"/>
                <a:tab pos="7313613"/>
                <a:tab pos="8228013"/>
                <a:tab pos="9142413"/>
                <a:tab pos="10056813"/>
              </a:tabLst>
            </a:pPr>
            <a:endParaRPr lang="ru-RU" sz="2400"/>
          </a:p>
          <a:p>
            <a:pPr marL="341313" indent="-341313" algn="just">
              <a:spcBef>
                <a:spcPts val="500"/>
              </a:spcBef>
              <a:buFont typeface="Arial"/>
              <a:buChar char="•"/>
              <a:tabLst>
                <a:tab pos="912813"/>
                <a:tab pos="1827213"/>
                <a:tab pos="2741613"/>
                <a:tab pos="3656013"/>
                <a:tab pos="4570413"/>
                <a:tab pos="5484813"/>
                <a:tab pos="6399213"/>
                <a:tab pos="7313613"/>
                <a:tab pos="8228013"/>
                <a:tab pos="9142413"/>
                <a:tab pos="10056813"/>
              </a:tabLst>
            </a:pPr>
            <a:r>
              <a:rPr lang="ru-RU" sz="2400"/>
              <a:t>Распад АТФ- короткое максимальное усилие, длящееся секунды. Хватает на 12сек. Спринт, штангисты.</a:t>
            </a:r>
          </a:p>
          <a:p>
            <a:pPr marL="341313" indent="-341313" algn="just">
              <a:spcBef>
                <a:spcPts val="500"/>
              </a:spcBef>
              <a:buFont typeface="Arial"/>
              <a:buChar char="•"/>
              <a:tabLst>
                <a:tab pos="912813"/>
                <a:tab pos="1827213"/>
                <a:tab pos="2741613"/>
                <a:tab pos="3656013"/>
                <a:tab pos="4570413"/>
                <a:tab pos="5484813"/>
                <a:tab pos="6399213"/>
                <a:tab pos="7313613"/>
                <a:tab pos="8228013"/>
                <a:tab pos="9142413"/>
                <a:tab pos="10056813"/>
              </a:tabLst>
            </a:pPr>
            <a:r>
              <a:rPr lang="ru-RU" sz="2400"/>
              <a:t>Гликолиз. "сжигание" углеводного запаса – гликогена, без кислорода. Побочный продукт – молочная кислота. Хватает на 5-6мин.</a:t>
            </a:r>
          </a:p>
          <a:p>
            <a:pPr marL="341313" indent="-341313" algn="just">
              <a:spcBef>
                <a:spcPts val="500"/>
              </a:spcBef>
              <a:buFont typeface="Arial"/>
              <a:buChar char="•"/>
              <a:tabLst>
                <a:tab pos="912813"/>
                <a:tab pos="1827213"/>
                <a:tab pos="2741613"/>
                <a:tab pos="3656013"/>
                <a:tab pos="4570413"/>
                <a:tab pos="5484813"/>
                <a:tab pos="6399213"/>
                <a:tab pos="7313613"/>
                <a:tab pos="8228013"/>
                <a:tab pos="9142413"/>
                <a:tab pos="10056813"/>
              </a:tabLst>
            </a:pPr>
            <a:r>
              <a:rPr lang="ru-RU" sz="2400"/>
              <a:t>Аэробный механизм - сжигание углеводов (аэробный гликолиз) и жиров (липолиз) со значительным расходом кислорода.</a:t>
            </a:r>
            <a:r>
              <a:rPr lang="ru-RU" sz="2400">
                <a:cs typeface="Times New Roman" pitchFamily="16" charset="0"/>
              </a:rPr>
              <a:t> </a:t>
            </a:r>
            <a:r>
              <a:rPr lang="ru-RU" sz="2400"/>
              <a:t>Хватает на несколько часов непрерывной работы. Марафон, игровые виды спорта и т.д</a:t>
            </a:r>
            <a:endParaRPr lang="ru-RU" sz="2400"/>
          </a:p>
          <a:p>
            <a:pPr marL="341313" indent="-341313">
              <a:spcBef>
                <a:spcPts val="500"/>
              </a:spcBef>
              <a:buNone/>
              <a:tabLst>
                <a:tab pos="912813"/>
                <a:tab pos="1827213"/>
                <a:tab pos="2741613"/>
                <a:tab pos="3656013"/>
                <a:tab pos="4570413"/>
                <a:tab pos="5484813"/>
                <a:tab pos="6399213"/>
                <a:tab pos="7313613"/>
                <a:tab pos="8228013"/>
                <a:tab pos="9142413"/>
                <a:tab pos="10056813"/>
              </a:tabLst>
            </a:pPr>
            <a:endParaRPr lang="ru-RU" sz="2000"/>
          </a:p>
          <a:p>
            <a:pPr marL="341313" indent="-341313">
              <a:spcBef>
                <a:spcPts val="500"/>
              </a:spcBef>
              <a:buNone/>
              <a:tabLst>
                <a:tab pos="912813"/>
                <a:tab pos="1827213"/>
                <a:tab pos="2741613"/>
                <a:tab pos="3656013"/>
                <a:tab pos="4570413"/>
                <a:tab pos="5484813"/>
                <a:tab pos="6399213"/>
                <a:tab pos="7313613"/>
                <a:tab pos="8228013"/>
                <a:tab pos="9142413"/>
                <a:tab pos="10056813"/>
              </a:tabLst>
            </a:pP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098688844"/>
      </p:ext>
    </p:extLst>
  </p:cSld>
  <p:clrMapOvr>
    <a:masterClrMapping/>
  </p:clrMapOvr>
  <p:transition spd="med"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095501" y="142876"/>
            <a:ext cx="8228013" cy="14335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/>
              <a:t>Потребность в углеводах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 eaLnBrk="1" hangingPunct="1">
              <a:buFont typeface="Times New Roman" pitchFamily="16" charset="0"/>
              <a:buNone/>
            </a:pPr>
            <a:r>
              <a:rPr lang="ru-RU" sz="2400"/>
              <a:t>Спортсменам от 5 до10 лет – 10-15г/кг массы</a:t>
            </a:r>
          </a:p>
          <a:p>
            <a:pPr algn="ctr" eaLnBrk="1" hangingPunct="1">
              <a:buFont typeface="Times New Roman" pitchFamily="16" charset="0"/>
              <a:buNone/>
            </a:pPr>
            <a:r>
              <a:rPr lang="ru-RU" sz="2400"/>
              <a:t>Старше 10, подростки 15г/кг и более</a:t>
            </a:r>
          </a:p>
          <a:p>
            <a:pPr algn="ctr" eaLnBrk="1" hangingPunct="1">
              <a:buFont typeface="Times New Roman" pitchFamily="16" charset="0"/>
              <a:buNone/>
            </a:pPr>
            <a:r>
              <a:rPr lang="ru-RU" sz="2400"/>
              <a:t>Взрослые 8-10г/кг</a:t>
            </a:r>
          </a:p>
          <a:p>
            <a:pPr algn="ctr" eaLnBrk="1" hangingPunct="1">
              <a:buFont typeface="Times New Roman" pitchFamily="16" charset="0"/>
              <a:buNone/>
            </a:pPr>
            <a:endParaRPr lang="ru-RU" sz="2400"/>
          </a:p>
          <a:p>
            <a:pPr algn="ctr" eaLnBrk="1" hangingPunct="1">
              <a:buFont typeface="Times New Roman" pitchFamily="16" charset="0"/>
              <a:buNone/>
            </a:pPr>
            <a:r>
              <a:rPr lang="ru-RU" sz="2400"/>
              <a:t>65-70% от общего количества углеводов</a:t>
            </a:r>
          </a:p>
          <a:p>
            <a:pPr algn="ctr" eaLnBrk="1" hangingPunct="1">
              <a:buFont typeface="Times New Roman" pitchFamily="16" charset="0"/>
              <a:buNone/>
            </a:pPr>
            <a:r>
              <a:rPr lang="ru-RU" sz="2400"/>
              <a:t>- сложные углеводы</a:t>
            </a:r>
          </a:p>
          <a:p>
            <a:pPr algn="ctr" eaLnBrk="1" hangingPunct="1">
              <a:buFont typeface="Times New Roman" pitchFamily="16" charset="0"/>
              <a:buNone/>
            </a:pPr>
            <a:r>
              <a:rPr lang="ru-RU" sz="2400"/>
              <a:t>25-30% - простые углеводы</a:t>
            </a:r>
          </a:p>
          <a:p>
            <a:pPr algn="ctr" eaLnBrk="1" hangingPunct="1">
              <a:buFont typeface="Times New Roman" pitchFamily="16" charset="0"/>
              <a:buNone/>
            </a:pPr>
            <a:r>
              <a:rPr lang="ru-RU" sz="2400"/>
              <a:t>5% - пищевые волокна</a:t>
            </a:r>
          </a:p>
          <a:p>
            <a:pPr algn="ctr">
              <a:buNone/>
            </a:pPr>
            <a:r>
              <a:rPr lang="ru-RU" sz="2400"/>
              <a:t>Спортсменам рекомендуется потреблять во время тренировки 0,7 г углеводов/кг/час в виде 6–8-процентного раствора (то есть 6–8 г углеводов на 100 мл жидкости) </a:t>
            </a:r>
          </a:p>
          <a:p>
            <a:pPr algn="ctr">
              <a:buNone/>
            </a:pPr>
            <a:r>
              <a:rPr lang="ru-RU" sz="2400"/>
              <a:t>При чередовании умеренной и интенсивной нагрузки прием углеводов приводит к улучшению показателей на 90-й минуте тренировки </a:t>
            </a:r>
          </a:p>
        </p:txBody>
      </p:sp>
    </p:spTree>
    <p:extLst>
      <p:ext uri="{BB962C8B-B14F-4D97-AF65-F5344CB8AC3E}">
        <p14:creationId xmlns:p14="http://schemas.microsoft.com/office/powerpoint/2010/main" val="1578878372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Питание - жиры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b="1"/>
              <a:t>Жиры</a:t>
            </a:r>
            <a:r>
              <a:rPr lang="ru-RU"/>
              <a:t> </a:t>
            </a:r>
            <a:r>
              <a:rPr lang="ru-RU" i="1"/>
              <a:t>– резерв энергии, обеспечивают терморегуляцию.</a:t>
            </a:r>
            <a:endParaRPr lang="ru-RU"/>
          </a:p>
          <a:p>
            <a:pPr lvl="0"/>
            <a:r>
              <a:rPr lang="ru-RU" b="1"/>
              <a:t>Источник</a:t>
            </a:r>
            <a:r>
              <a:rPr lang="ru-RU"/>
              <a:t> </a:t>
            </a:r>
            <a:r>
              <a:rPr lang="ru-RU" i="1"/>
              <a:t>– мясо, рыба, молочные продукты, растительные масла, орехи.</a:t>
            </a:r>
            <a:endParaRPr lang="ru-RU"/>
          </a:p>
          <a:p>
            <a:pPr lvl="0"/>
            <a:r>
              <a:rPr lang="ru-RU" b="1"/>
              <a:t>Важно</a:t>
            </a:r>
            <a:r>
              <a:rPr lang="ru-RU"/>
              <a:t> </a:t>
            </a:r>
            <a:r>
              <a:rPr lang="ru-RU" i="1"/>
              <a:t>достаточное поступление полиненасыщенных жирных кислот – эссенциальных компонентов питания! </a:t>
            </a:r>
            <a:endParaRPr lang="ru-RU"/>
          </a:p>
          <a:p>
            <a:pPr lvl="0"/>
            <a:r>
              <a:rPr lang="ru-RU" b="1"/>
              <a:t>Фосфолипиды</a:t>
            </a:r>
            <a:r>
              <a:rPr lang="ru-RU"/>
              <a:t> </a:t>
            </a:r>
            <a:r>
              <a:rPr lang="ru-RU" i="1"/>
              <a:t>– важный компонент клеточной мембраны и митохондрий – клеточных электростанций.</a:t>
            </a:r>
            <a:endParaRPr lang="ru-RU"/>
          </a:p>
          <a:p>
            <a:pPr lvl="0"/>
            <a:r>
              <a:rPr lang="ru-RU" b="1"/>
              <a:t>Жиры </a:t>
            </a:r>
            <a:r>
              <a:rPr lang="ru-RU"/>
              <a:t>– триглицериды (насыщенные жирные кислоты – не содержат двойных связей) – содержатся в составе животных жиров (говяжье сало, сливочное масло), ненасыщенные жирные кислоты: мононенасыщенные (олеиновая) нормализуют холестериновый обмен (оливковое масло, свиной жир), полиненасыщенные (арахидоновая, линолевая, линоленовая) защищают от оксидантного стресса, от повреждения клеточных мембран, участвуют в синтезе простагландинов. По способности синтезироваться в организме жирные кислоты – заменимые и незаменимые.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42809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02" name="Picture 2" descr="782 . Человек и его здоровье 8. Domnina G: Обмен вещест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09720" y="588182"/>
            <a:ext cx="8561570" cy="5984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3509866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0356" name="Picture 4" descr="Питание - залог здоровья. Пивна Хата. Украинская кухня по-до…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09720" y="385082"/>
            <a:ext cx="8572560" cy="6150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8239154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81201" y="128588"/>
            <a:ext cx="8228013" cy="1085850"/>
          </a:xfrm>
        </p:spPr>
        <p:txBody>
          <a:bodyPr>
            <a:normAutofit/>
          </a:bodyPr>
          <a:lstStyle/>
          <a:p>
            <a:pPr eaLnBrk="1" hangingPunct="1"/>
            <a:r>
              <a:rPr lang="ru-RU" smtClean="0"/>
              <a:t>Питание - жиры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2400"/>
              <a:t>Потребность несколько снижена по сравнению с обычным рационом</a:t>
            </a:r>
          </a:p>
          <a:p>
            <a:pPr marL="685800" algn="just"/>
            <a:r>
              <a:rPr lang="ru-RU" sz="2400"/>
              <a:t>Доля жира - 20-30% от общей калорийности</a:t>
            </a:r>
          </a:p>
          <a:p>
            <a:pPr marL="685800" algn="just"/>
            <a:r>
              <a:rPr lang="ru-RU" sz="2400"/>
              <a:t>В процентном соотношении - Б 1: Ж 0,8 : У 4</a:t>
            </a:r>
          </a:p>
          <a:p>
            <a:pPr marL="685800" algn="just"/>
            <a:r>
              <a:rPr lang="ru-RU" sz="2400"/>
              <a:t>70% общего количества жиров – жиры животного происхождения, 30% - растительные</a:t>
            </a:r>
          </a:p>
          <a:p>
            <a:pPr indent="342900" algn="just">
              <a:buNone/>
            </a:pPr>
            <a:r>
              <a:rPr lang="ru-RU" sz="2400"/>
              <a:t>Рекомендации диетологов по количеству потребляемых жиров для профессиональных спортсменов аналогичны или немного больше, чем таковые для лиц, тренирующимся с целью укрепления здоровья. Для спортсменов очень важно поддерживать энергетический баланс и адекватно потреблять незаменимые жирные кислоты. </a:t>
            </a:r>
          </a:p>
        </p:txBody>
      </p:sp>
    </p:spTree>
    <p:extLst>
      <p:ext uri="{BB962C8B-B14F-4D97-AF65-F5344CB8AC3E}">
        <p14:creationId xmlns:p14="http://schemas.microsoft.com/office/powerpoint/2010/main" val="234892154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00159561"/>
              </p:ext>
            </p:extLst>
          </p:nvPr>
        </p:nvGraphicFramePr>
        <p:xfrm>
          <a:off x="2223656" y="1403928"/>
          <a:ext cx="3969327" cy="4378036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85123025"/>
              </p:ext>
            </p:extLst>
          </p:nvPr>
        </p:nvGraphicFramePr>
        <p:xfrm>
          <a:off x="7320149" y="1268761"/>
          <a:ext cx="2923309" cy="4729019"/>
        </p:xfrm>
        <a:graphic>
          <a:graphicData uri="http://schemas.openxmlformats.org/drawingml/2006/diagram">
            <dgm:relIds xmlns:dgm="http://schemas.openxmlformats.org/drawingml/2006/diagram" r:dm="rId8" r:lo="rId9" r:qs="rId10" r:cs="rId11"/>
          </a:graphicData>
        </a:graphic>
      </p:graphicFrame>
      <p:sp>
        <p:nvSpPr>
          <p:cNvPr id="9" name="Овал 8"/>
          <p:cNvSpPr/>
          <p:nvPr/>
        </p:nvSpPr>
        <p:spPr>
          <a:xfrm>
            <a:off x="5447929" y="2784766"/>
            <a:ext cx="2322659" cy="13115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/>
              <a:t>здоровье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54383" y="220284"/>
            <a:ext cx="8089075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latin typeface="+mj-lt"/>
              </a:rPr>
              <a:t>Питание – фактор определяющий здоровье и долголетие спортсмена!</a:t>
            </a:r>
          </a:p>
        </p:txBody>
      </p:sp>
    </p:spTree>
    <p:extLst>
      <p:ext uri="{BB962C8B-B14F-4D97-AF65-F5344CB8AC3E}">
        <p14:creationId xmlns:p14="http://schemas.microsoft.com/office/powerpoint/2010/main" val="3382042943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mtClean="0"/>
              <a:t>Питание - витамины</a:t>
            </a:r>
          </a:p>
        </p:txBody>
      </p:sp>
      <p:sp>
        <p:nvSpPr>
          <p:cNvPr id="11267" name="Содержимое 5"/>
          <p:cNvSpPr>
            <a:spLocks noGrp="1"/>
          </p:cNvSpPr>
          <p:nvPr>
            <p:ph idx="1"/>
          </p:nvPr>
        </p:nvSpPr>
        <p:spPr>
          <a:xfrm>
            <a:off x="1775520" y="1268761"/>
            <a:ext cx="8712968" cy="4886003"/>
          </a:xfrm>
        </p:spPr>
        <p:txBody>
          <a:bodyPr>
            <a:noAutofit/>
          </a:bodyPr>
          <a:lstStyle/>
          <a:p>
            <a:r>
              <a:rPr lang="ru-RU" sz="2400"/>
              <a:t>Витамины являются незаменимыми органическими соединениями, которые служат для регулирования метаболических и иммунных процессов, синтеза энергии и предотвращения разрушения клеток. </a:t>
            </a:r>
          </a:p>
          <a:p>
            <a:r>
              <a:rPr lang="ru-RU" sz="2400"/>
              <a:t>Жирорастворимые витамины – A, D, E и K. </a:t>
            </a:r>
          </a:p>
          <a:p>
            <a:r>
              <a:rPr lang="ru-RU" sz="2400"/>
              <a:t>Водорастворимые витамины – комплекс витаминов группы В и витамин С. </a:t>
            </a:r>
          </a:p>
          <a:p>
            <a:r>
              <a:rPr lang="ru-RU" sz="2400"/>
              <a:t>Витамины Е, С – уменьшают оксидативный стресс, повышают иммунитет при тяжелых тренировках (витамин С). Оптимальные уровни витамина D улучшают состояние мышц и повышают силовые показатели  в общей популяции. </a:t>
            </a:r>
          </a:p>
          <a:p>
            <a:pPr indent="342900" algn="just">
              <a:buNone/>
            </a:pPr>
            <a:r>
              <a:rPr lang="ru-RU" sz="2400"/>
              <a:t>Прием витаминов в дозах значительно превышающих физиологическую потребность не доказал свою эффективность.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2778049739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107950"/>
            <a:ext cx="8229600" cy="825500"/>
          </a:xfrm>
        </p:spPr>
        <p:txBody>
          <a:bodyPr/>
          <a:lstStyle/>
          <a:p>
            <a:pPr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</a:pPr>
            <a:r>
              <a:rPr lang="ru-RU" sz="2400" u="sng">
                <a:solidFill>
                  <a:srgbClr val="0000FF"/>
                </a:solidFill>
              </a:rPr>
              <a:t>Дозы витаминов, рекомендуемые для спортсменов на различных этапах подготовки.</a:t>
            </a:r>
          </a:p>
        </p:txBody>
      </p:sp>
      <p:graphicFrame>
        <p:nvGraphicFramePr>
          <p:cNvPr id="7170" name="Group 2"/>
          <p:cNvGraphicFramePr>
            <a:graphicFrameLocks noGrp="1"/>
          </p:cNvGraphicFramePr>
          <p:nvPr/>
        </p:nvGraphicFramePr>
        <p:xfrm>
          <a:off x="1774826" y="1196975"/>
          <a:ext cx="8715375" cy="5476920"/>
        </p:xfrm>
        <a:graphic>
          <a:graphicData uri="http://schemas.openxmlformats.org/drawingml/2006/table">
            <a:tbl>
              <a:tblPr/>
              <a:tblGrid>
                <a:gridCol w="108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5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388">
                <a:tc rowSpan="2"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Витамин</a:t>
                      </a:r>
                    </a:p>
                  </a:txBody>
                  <a:tcPr marL="90000" marR="90000" marT="5688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Не занимающиеся  спортом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 </a:t>
                      </a:r>
                    </a:p>
                  </a:txBody>
                  <a:tcPr marL="90000" marR="90000" marT="5562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Скоростно-силовые виды спорта</a:t>
                      </a:r>
                    </a:p>
                  </a:txBody>
                  <a:tcPr marL="90000" marR="90000" marT="5562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Виды спорта на выносливость</a:t>
                      </a:r>
                    </a:p>
                  </a:txBody>
                  <a:tcPr marL="90000" marR="90000" marT="5562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Тренировочный  период</a:t>
                      </a:r>
                    </a:p>
                  </a:txBody>
                  <a:tcPr marL="90000" marR="90000" marT="5436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Соревновательный период</a:t>
                      </a:r>
                    </a:p>
                  </a:txBody>
                  <a:tcPr marL="90000" marR="90000" marT="5436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Тренировочный период </a:t>
                      </a:r>
                    </a:p>
                  </a:txBody>
                  <a:tcPr marL="90000" marR="90000" marT="5436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Соревновательный период</a:t>
                      </a:r>
                    </a:p>
                  </a:txBody>
                  <a:tcPr marL="90000" marR="90000" marT="5436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, ме</a:t>
                      </a:r>
                    </a:p>
                  </a:txBody>
                  <a:tcPr marL="90000" marR="90000" marT="6192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3500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4000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4200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4300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4500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463"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6" charset="0"/>
                        </a:rPr>
                        <a:t>В</a:t>
                      </a:r>
                      <a:r>
                        <a:rPr kumimoji="0" lang="ru-RU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6" charset="0"/>
                        </a:rPr>
                        <a:t>1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6" charset="0"/>
                        </a:rPr>
                        <a:t>,мг</a:t>
                      </a:r>
                    </a:p>
                  </a:txBody>
                  <a:tcPr marL="90000" marR="90000" marT="67968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1,3 – 2,6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2 – 3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2 - 3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3 – 4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3 - 4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463"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6" charset="0"/>
                        </a:rPr>
                        <a:t>В</a:t>
                      </a:r>
                      <a:r>
                        <a:rPr kumimoji="0" lang="ru-RU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2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6" charset="0"/>
                        </a:rPr>
                        <a:t>,мг</a:t>
                      </a:r>
                    </a:p>
                  </a:txBody>
                  <a:tcPr marL="90000" marR="90000" marT="67968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1,5 – 3,0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2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3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3 – 4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4 - 5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63"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РР, мг</a:t>
                      </a:r>
                    </a:p>
                  </a:txBody>
                  <a:tcPr marL="90000" marR="90000" marT="5940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15 – 20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30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30 – 40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30 – 40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40 – 42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375"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С, мг</a:t>
                      </a:r>
                    </a:p>
                  </a:txBody>
                  <a:tcPr marL="90000" marR="90000" marT="6192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75 – 100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100 – 140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140 - 200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140 – 200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200 – 250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375"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Е, ме</a:t>
                      </a:r>
                    </a:p>
                  </a:txBody>
                  <a:tcPr marL="90000" marR="90000" marT="6192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7 – 10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14 – 20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24 – 30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20 – 30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30 -40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463"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6" charset="0"/>
                        </a:rPr>
                        <a:t>В</a:t>
                      </a:r>
                      <a:r>
                        <a:rPr kumimoji="0" lang="ru-RU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6" charset="0"/>
                        </a:rPr>
                        <a:t>6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6" charset="0"/>
                        </a:rPr>
                        <a:t>,мг</a:t>
                      </a:r>
                    </a:p>
                  </a:txBody>
                  <a:tcPr marL="90000" marR="90000" marT="67968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1,5 – 3,0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3,0 – 4,0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4,0 – 5,0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4,0 – 5,0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5,0  - 6,0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463"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6" charset="0"/>
                        </a:rPr>
                        <a:t>В</a:t>
                      </a:r>
                      <a:r>
                        <a:rPr kumimoji="0" lang="ru-RU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12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6" charset="0"/>
                        </a:rPr>
                        <a:t>,мг</a:t>
                      </a:r>
                    </a:p>
                  </a:txBody>
                  <a:tcPr marL="90000" marR="90000" marT="67968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0,002 – 0,003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0,003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0,004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0,005 – 0,006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0,006 – 0,008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5463"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6" charset="0"/>
                        </a:rPr>
                        <a:t>В</a:t>
                      </a:r>
                      <a:r>
                        <a:rPr kumimoji="0" lang="ru-RU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3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 pitchFamily="16" charset="0"/>
                        </a:rPr>
                        <a:t>,мг</a:t>
                      </a:r>
                    </a:p>
                  </a:txBody>
                  <a:tcPr marL="90000" marR="90000" marT="67968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7 – 10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12 – 15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14 – 18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15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6" charset="0"/>
                        <a:buNone/>
                        <a:tabLst>
                          <a:tab pos="0"/>
                          <a:tab pos="914400"/>
                          <a:tab pos="1828800"/>
                          <a:tab pos="2743200"/>
                          <a:tab pos="3657600"/>
                          <a:tab pos="4572000"/>
                          <a:tab pos="5486400"/>
                          <a:tab pos="6400800"/>
                          <a:tab pos="7315200"/>
                          <a:tab pos="8229600"/>
                          <a:tab pos="9144000"/>
                          <a:tab pos="10058400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Lucida Sans Unicode" charset="0"/>
                          <a:cs typeface="Lucida Sans Unicode" charset="0"/>
                        </a:rPr>
                        <a:t>15 - 20</a:t>
                      </a:r>
                    </a:p>
                  </a:txBody>
                  <a:tcPr marL="90000" marR="90000" marT="568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391340"/>
      </p:ext>
    </p:extLst>
  </p:cSld>
  <p:clrMapOvr>
    <a:masterClrMapping/>
  </p:clrMapOvr>
  <p:transition spd="med"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09883"/>
          </a:xfrm>
        </p:spPr>
        <p:txBody>
          <a:bodyPr/>
          <a:lstStyle/>
          <a:p>
            <a:pPr algn="ctr"/>
            <a:r>
              <a:rPr lang="ru-RU"/>
              <a:t>IOC Consensus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6843" y="1197736"/>
            <a:ext cx="8838126" cy="552503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600" b="1"/>
              <a:t>Пищевые добавки подразделяют на несколько групп:</a:t>
            </a:r>
          </a:p>
          <a:p>
            <a:pPr marL="0" indent="0">
              <a:buNone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ПД 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профилактики или лечения дефицита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нутриентов </a:t>
            </a:r>
            <a:r>
              <a:rPr lang="ru-RU" smtClean="0"/>
              <a:t>- </a:t>
            </a:r>
            <a:r>
              <a:rPr lang="ru-RU" b="1" smtClean="0"/>
              <a:t>витамин </a:t>
            </a:r>
            <a:r>
              <a:rPr lang="ru-RU" b="1"/>
              <a:t>D, </a:t>
            </a:r>
            <a:r>
              <a:rPr lang="ru-RU" b="1" smtClean="0"/>
              <a:t>железо </a:t>
            </a:r>
            <a:r>
              <a:rPr lang="ru-RU" b="1"/>
              <a:t>и </a:t>
            </a:r>
            <a:r>
              <a:rPr lang="ru-RU" b="1" smtClean="0"/>
              <a:t>кальций</a:t>
            </a:r>
            <a:r>
              <a:rPr lang="ru-RU" smtClean="0"/>
              <a:t>. </a:t>
            </a:r>
            <a:r>
              <a:rPr lang="ru-RU"/>
              <a:t>В некоторых специфических ситуациях сюда же относят йод, фолаты, цианокобаламин, но с точки зрения спортивной практики они не имеют существенного значения.</a:t>
            </a:r>
          </a:p>
          <a:p>
            <a:pPr marL="0" indent="0">
              <a:buNone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ПД 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(спортивное питание) для обеспечения энергией и </a:t>
            </a:r>
            <a:r>
              <a:rPr lang="ru-RU" b="1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макронутриентами </a:t>
            </a:r>
            <a:r>
              <a:rPr lang="ru-RU" smtClean="0"/>
              <a:t>- </a:t>
            </a:r>
            <a:r>
              <a:rPr lang="ru-RU" b="1" smtClean="0"/>
              <a:t> </a:t>
            </a:r>
            <a:r>
              <a:rPr lang="ru-RU" b="1"/>
              <a:t>энергетические напитки, спортивные гели, протеины, гейнеры, готовые к употреблению жидкие формы (RTD), спортивные напитки и </a:t>
            </a:r>
            <a:r>
              <a:rPr lang="ru-RU" b="1" smtClean="0"/>
              <a:t>др.</a:t>
            </a:r>
            <a:r>
              <a:rPr lang="ru-RU" smtClean="0"/>
              <a:t> </a:t>
            </a:r>
            <a:r>
              <a:rPr lang="ru-RU"/>
              <a:t>Выбор и предпочтение конкретных форм основывается на </a:t>
            </a:r>
            <a:r>
              <a:rPr lang="ru-RU" smtClean="0"/>
              <a:t>индивидуальных </a:t>
            </a:r>
            <a:r>
              <a:rPr lang="ru-RU"/>
              <a:t>особенностях </a:t>
            </a:r>
            <a:r>
              <a:rPr lang="ru-RU" smtClean="0"/>
              <a:t>спортсмена.</a:t>
            </a:r>
            <a:endParaRPr lang="ru-RU"/>
          </a:p>
          <a:p>
            <a:pPr marL="0" indent="0">
              <a:buNone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ПД 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непосредственно улучшающие физическую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подготовленность </a:t>
            </a:r>
            <a:r>
              <a:rPr lang="ru-RU" smtClean="0"/>
              <a:t>- </a:t>
            </a:r>
            <a:r>
              <a:rPr lang="ru-RU" b="1"/>
              <a:t>кофеин, креатин (в форме креатина моногидрата), нитраты, бикарбонат натрия и, пока условно, β-аланин</a:t>
            </a:r>
            <a:r>
              <a:rPr lang="ru-RU"/>
              <a:t>. Дозы и схемы применения этих </a:t>
            </a:r>
            <a:r>
              <a:rPr lang="ru-RU" smtClean="0"/>
              <a:t>ПД </a:t>
            </a:r>
            <a:r>
              <a:rPr lang="ru-RU"/>
              <a:t>должны основываться на строго-научной доказательной базе в плане безопасности, легальности </a:t>
            </a:r>
            <a:r>
              <a:rPr lang="ru-RU" smtClean="0"/>
              <a:t>и </a:t>
            </a:r>
            <a:r>
              <a:rPr lang="ru-RU"/>
              <a:t>эффективности использования</a:t>
            </a:r>
            <a:r>
              <a:rPr lang="ru-RU" smtClean="0"/>
              <a:t>. Дополнительная гарантия  - результаты </a:t>
            </a:r>
            <a:r>
              <a:rPr lang="ru-RU"/>
              <a:t>их индивидуальной апробации </a:t>
            </a:r>
            <a:r>
              <a:rPr lang="ru-RU" smtClean="0"/>
              <a:t>спортсменом. Пищевые </a:t>
            </a:r>
            <a:r>
              <a:rPr lang="ru-RU"/>
              <a:t>добавки этой группы можно отнести к </a:t>
            </a:r>
            <a:r>
              <a:rPr lang="ru-RU" b="1" err="1" smtClean="0"/>
              <a:t>эргогенным </a:t>
            </a:r>
            <a:r>
              <a:rPr lang="ru-RU" b="1" err="1"/>
              <a:t>нутрициологическим средствам</a:t>
            </a:r>
            <a:r>
              <a:rPr lang="ru-RU"/>
              <a:t>.</a:t>
            </a:r>
          </a:p>
          <a:p>
            <a:pPr marL="0" indent="0">
              <a:buNone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ПД 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опосредованно улучшающие физическую и функциональную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подготовленность</a:t>
            </a:r>
            <a:r>
              <a:rPr lang="ru-RU" smtClean="0"/>
              <a:t>, они </a:t>
            </a:r>
            <a:r>
              <a:rPr lang="ru-RU"/>
              <a:t>не </a:t>
            </a:r>
            <a:r>
              <a:rPr lang="ru-RU" smtClean="0"/>
              <a:t>имеют </a:t>
            </a:r>
            <a:r>
              <a:rPr lang="ru-RU"/>
              <a:t>прямого эргогенного действия, но </a:t>
            </a:r>
            <a:r>
              <a:rPr lang="ru-RU" smtClean="0"/>
              <a:t>улучшают </a:t>
            </a:r>
            <a:r>
              <a:rPr lang="ru-RU"/>
              <a:t>показатели общего здоровья, состав тела, переносимость интенсивных тренировок и </a:t>
            </a:r>
            <a:r>
              <a:rPr lang="ru-RU" smtClean="0"/>
              <a:t>ускоряют </a:t>
            </a:r>
            <a:r>
              <a:rPr lang="ru-RU"/>
              <a:t>восстановление после нагрузок и травм, </a:t>
            </a:r>
            <a:r>
              <a:rPr lang="ru-RU" smtClean="0"/>
              <a:t>снижают </a:t>
            </a:r>
            <a:r>
              <a:rPr lang="ru-RU"/>
              <a:t>выраженность индуцированных физическими нагрузками мышечных повреждений </a:t>
            </a:r>
            <a:r>
              <a:rPr lang="ru-RU" smtClean="0"/>
              <a:t>и </a:t>
            </a:r>
            <a:r>
              <a:rPr lang="ru-RU"/>
              <a:t>проявления отсроченной мышечной болезненности </a:t>
            </a:r>
            <a:r>
              <a:rPr lang="ru-RU" smtClean="0"/>
              <a:t>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43313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218943"/>
            <a:ext cx="7886700" cy="811369"/>
          </a:xfrm>
        </p:spPr>
        <p:txBody>
          <a:bodyPr/>
          <a:lstStyle/>
          <a:p>
            <a:pPr algn="ctr"/>
            <a:r>
              <a:rPr lang="ru-RU" err="1"/>
              <a:t>Эргогенное питание. Основы.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13800"/>
              </p:ext>
            </p:extLst>
          </p:nvPr>
        </p:nvGraphicFramePr>
        <p:xfrm>
          <a:off x="1524001" y="1249252"/>
          <a:ext cx="9144000" cy="592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898">
                <a:tc gridSpan="3">
                  <a:txBody>
                    <a:bodyPr vert="horz" wrap="square"/>
                    <a:lstStyle/>
                    <a:p>
                      <a:pPr algn="ctr"/>
                      <a:r>
                        <a:rPr lang="ru-RU" sz="24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Спектр клинической эффективности нутриента в спорте</a:t>
                      </a:r>
                      <a:endParaRPr lang="ru-RU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82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 smtClean="0"/>
                        <a:t>Зона эргогенной активности</a:t>
                      </a:r>
                      <a:endParaRPr lang="ru-RU" sz="2000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 smtClean="0"/>
                        <a:t>Зона восстановления</a:t>
                      </a:r>
                      <a:endParaRPr lang="ru-RU" sz="2000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z="2000" smtClean="0"/>
                        <a:t>Зона поддержания общего здоровья</a:t>
                      </a:r>
                      <a:endParaRPr lang="ru-RU" sz="200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209">
                <a:tc>
                  <a:txBody>
                    <a:bodyPr vert="horz" wrap="square"/>
                    <a:lstStyle/>
                    <a:p>
                      <a:r>
                        <a:rPr lang="ru-RU" sz="2000" smtClean="0"/>
                        <a:t>Увеличение мышечной массы</a:t>
                      </a:r>
                      <a:endParaRPr lang="ru-RU" sz="2000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z="2000" smtClean="0"/>
                        <a:t>Нормализация ВЭБ до, в время и после нагрузок</a:t>
                      </a:r>
                      <a:endParaRPr lang="ru-RU" sz="2000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z="2000" smtClean="0"/>
                        <a:t>Поддержка иммунитета</a:t>
                      </a:r>
                      <a:endParaRPr lang="ru-RU" sz="200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209">
                <a:tc>
                  <a:txBody>
                    <a:bodyPr vert="horz" wrap="square"/>
                    <a:lstStyle/>
                    <a:p>
                      <a:r>
                        <a:rPr lang="ru-RU" sz="2000" smtClean="0"/>
                        <a:t>Увеличение мышечной мощности</a:t>
                      </a:r>
                      <a:endParaRPr lang="ru-RU" sz="2000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z="2000" smtClean="0"/>
                        <a:t>Нормализация БЭБ – углеводно-элктролитная адаптация</a:t>
                      </a:r>
                      <a:endParaRPr lang="ru-RU" sz="2000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z="2000" smtClean="0"/>
                        <a:t>Коррекция дефицитов (витамины, минералы, микроэлементы)</a:t>
                      </a:r>
                      <a:endParaRPr lang="ru-RU" sz="200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209">
                <a:tc>
                  <a:txBody>
                    <a:bodyPr vert="horz" wrap="square"/>
                    <a:lstStyle/>
                    <a:p>
                      <a:r>
                        <a:rPr lang="ru-RU" sz="2000" smtClean="0"/>
                        <a:t>Гипертрофия мышечных волокон</a:t>
                      </a:r>
                      <a:endParaRPr lang="ru-RU" sz="2000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z="2000" smtClean="0"/>
                        <a:t>Предупреждение и уменьшение </a:t>
                      </a:r>
                      <a:r>
                        <a:rPr lang="en-US" sz="2000" smtClean="0"/>
                        <a:t>EIMD</a:t>
                      </a:r>
                      <a:r>
                        <a:rPr lang="en-US" sz="2000" baseline="0" smtClean="0"/>
                        <a:t> </a:t>
                      </a:r>
                      <a:r>
                        <a:rPr lang="ru-RU" sz="2000" baseline="0" smtClean="0"/>
                        <a:t>и </a:t>
                      </a:r>
                      <a:r>
                        <a:rPr lang="en-US" sz="2000" baseline="0" smtClean="0"/>
                        <a:t>DOMS</a:t>
                      </a:r>
                      <a:endParaRPr lang="ru-RU" sz="2000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z="2000" smtClean="0"/>
                        <a:t>Нормализация микробиома</a:t>
                      </a:r>
                      <a:endParaRPr lang="ru-RU" sz="200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4209"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smtClean="0"/>
                        <a:t>Увеличение анаэробной и/или аэробной выносливости</a:t>
                      </a:r>
                      <a:endParaRPr lang="ru-RU" sz="2000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z="2000" smtClean="0"/>
                        <a:t>Коррекция кислотно-щелочного баланса</a:t>
                      </a:r>
                      <a:endParaRPr lang="ru-RU" sz="2000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z="2000" err="1" smtClean="0"/>
                        <a:t>Нейропротекция и кардиопротекция</a:t>
                      </a:r>
                      <a:endParaRPr lang="ru-RU" sz="200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4209"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smtClean="0"/>
                        <a:t>Повышение КПД мышечного сокращения</a:t>
                      </a:r>
                      <a:endParaRPr lang="ru-RU" sz="2000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endParaRPr lang="ru-RU" sz="2000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z="2000" smtClean="0"/>
                        <a:t>Коррекция других метаболических отклонений</a:t>
                      </a:r>
                      <a:endParaRPr lang="ru-RU" sz="200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496276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716700"/>
          </a:xfrm>
        </p:spPr>
        <p:txBody>
          <a:bodyPr>
            <a:normAutofit fontScale="90000"/>
          </a:bodyPr>
          <a:lstStyle/>
          <a:p>
            <a:pPr algn="ctr"/>
            <a:r>
              <a:rPr lang="ru-RU"/>
              <a:t>«Пирамида спортивного питания»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1393" y="1312986"/>
            <a:ext cx="8590085" cy="5193323"/>
          </a:xfrm>
        </p:spPr>
        <p:txBody>
          <a:bodyPr>
            <a:normAutofit fontScale="62500" lnSpcReduction="20000"/>
          </a:bodyPr>
          <a:lstStyle/>
          <a:p>
            <a:r>
              <a:rPr lang="ru-RU"/>
              <a:t>В отдельную групппу выделены специализированные </a:t>
            </a:r>
            <a:r>
              <a:rPr lang="ru-RU">
                <a:hlinkClick r:id="rId2" tooltip="Спортивные напитки"/>
              </a:rPr>
              <a:t>спортивные напитки</a:t>
            </a:r>
            <a:r>
              <a:rPr lang="ru-RU"/>
              <a:t>, которые играют существенную роль в общем эргогенном обеспечении </a:t>
            </a:r>
            <a:r>
              <a:rPr lang="ru-RU" smtClean="0"/>
              <a:t>и </a:t>
            </a:r>
            <a:r>
              <a:rPr lang="ru-RU"/>
              <a:t>представляют собой важный элемент общей структуры специализированного спортивного питания и фармакологического обеспечения подготовки спортсменов. </a:t>
            </a:r>
            <a:endParaRPr lang="ru-RU" smtClean="0"/>
          </a:p>
          <a:p>
            <a:r>
              <a:rPr lang="ru-RU" smtClean="0"/>
              <a:t>С </a:t>
            </a:r>
            <a:r>
              <a:rPr lang="ru-RU"/>
              <a:t>одной стороны, напитки являются средством решения задачи первого базового уровня, а именно - </a:t>
            </a:r>
            <a:r>
              <a:rPr lang="ru-RU">
                <a:solidFill>
                  <a:srgbClr val="FF0000"/>
                </a:solidFill>
              </a:rPr>
              <a:t>возмещения потерь жидкости и поддержания оптимального водно-электролитного баланса </a:t>
            </a:r>
            <a:r>
              <a:rPr lang="ru-RU"/>
              <a:t>при нагрузках. </a:t>
            </a:r>
            <a:endParaRPr lang="ru-RU" smtClean="0"/>
          </a:p>
          <a:p>
            <a:r>
              <a:rPr lang="ru-RU" smtClean="0"/>
              <a:t>Вместе </a:t>
            </a:r>
            <a:r>
              <a:rPr lang="ru-RU"/>
              <a:t>с тем за счет включения в состав таких напитков биологически активных веществ (в первую очередь СПД) они способствуют решению ряда задач направленного воздействия на </a:t>
            </a:r>
            <a:r>
              <a:rPr lang="ru-RU">
                <a:solidFill>
                  <a:srgbClr val="FF0000"/>
                </a:solidFill>
              </a:rPr>
              <a:t>физическую работоспособность и скорость восстановления </a:t>
            </a:r>
            <a:r>
              <a:rPr lang="ru-RU"/>
              <a:t>организма спортсменов. </a:t>
            </a:r>
            <a:endParaRPr lang="ru-RU" smtClean="0"/>
          </a:p>
          <a:p>
            <a:r>
              <a:rPr lang="ru-RU" smtClean="0"/>
              <a:t>При </a:t>
            </a:r>
            <a:r>
              <a:rPr lang="ru-RU"/>
              <a:t>этом необходимо учитывать, что для многих БАД </a:t>
            </a:r>
            <a:r>
              <a:rPr lang="ru-RU">
                <a:solidFill>
                  <a:srgbClr val="FF0000"/>
                </a:solidFill>
              </a:rPr>
              <a:t>жидкая форма увеличивает их биодоступность и усвояемость </a:t>
            </a:r>
            <a:r>
              <a:rPr lang="ru-RU"/>
              <a:t>организмом за счет более эффективного всасывания слизистой оболочкой на всем протяжении желудочно-кишечного тракта.</a:t>
            </a:r>
            <a:br>
              <a:rPr lang="ru-RU"/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9701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167427"/>
            <a:ext cx="7886700" cy="940159"/>
          </a:xfrm>
        </p:spPr>
        <p:txBody>
          <a:bodyPr>
            <a:normAutofit fontScale="90000"/>
          </a:bodyPr>
          <a:lstStyle/>
          <a:p>
            <a:pPr algn="ctr"/>
            <a:r>
              <a:rPr lang="ru-RU"/>
              <a:t>«Пирамида спортивного питания»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6502" y="1275010"/>
            <a:ext cx="8780172" cy="5434885"/>
          </a:xfrm>
        </p:spPr>
        <p:txBody>
          <a:bodyPr>
            <a:normAutofit fontScale="70000" lnSpcReduction="20000"/>
          </a:bodyPr>
          <a:lstStyle/>
          <a:p>
            <a:r>
              <a:rPr lang="ru-RU" b="1"/>
              <a:t>Виды спортивных напитков</a:t>
            </a:r>
            <a:r>
              <a:rPr lang="ru-RU"/>
              <a:t>:</a:t>
            </a:r>
          </a:p>
          <a:p>
            <a:r>
              <a:rPr lang="ru-RU" smtClean="0"/>
              <a:t>Вода (природная </a:t>
            </a:r>
            <a:r>
              <a:rPr lang="ru-RU"/>
              <a:t>негазированная).</a:t>
            </a:r>
          </a:p>
          <a:p>
            <a:r>
              <a:rPr lang="ru-RU"/>
              <a:t>Вода минеральная столовая.</a:t>
            </a:r>
          </a:p>
          <a:p>
            <a:r>
              <a:rPr lang="ru-RU"/>
              <a:t>Пищевые напитки (чай черный</a:t>
            </a:r>
            <a:r>
              <a:rPr lang="ru-RU" smtClean="0"/>
              <a:t>, зеленый, </a:t>
            </a:r>
            <a:r>
              <a:rPr lang="ru-RU"/>
              <a:t>кофе, фруктовые соки).</a:t>
            </a:r>
          </a:p>
          <a:p>
            <a:r>
              <a:rPr lang="ru-RU"/>
              <a:t>Углеводные напитки.</a:t>
            </a:r>
          </a:p>
          <a:p>
            <a:pPr lvl="1"/>
            <a:r>
              <a:rPr lang="ru-RU"/>
              <a:t>на основе сложных углеводов;</a:t>
            </a:r>
          </a:p>
          <a:p>
            <a:pPr lvl="1"/>
            <a:r>
              <a:rPr lang="ru-RU"/>
              <a:t>на основе простых углеводов.</a:t>
            </a:r>
          </a:p>
          <a:p>
            <a:r>
              <a:rPr lang="ru-RU"/>
              <a:t>Витаминно-минеральные напитки.</a:t>
            </a:r>
          </a:p>
          <a:p>
            <a:pPr lvl="1"/>
            <a:r>
              <a:rPr lang="ru-RU" smtClean="0"/>
              <a:t>Изотонические напитки (с </a:t>
            </a:r>
            <a:r>
              <a:rPr lang="ru-RU"/>
              <a:t>содержанием основных минералов К, Mg, Са, эквивалентным их содержанию в крови при нормальных физиологических условиях внешней среды).</a:t>
            </a:r>
          </a:p>
          <a:p>
            <a:pPr lvl="1"/>
            <a:r>
              <a:rPr lang="ru-RU"/>
              <a:t>Гипотонические напитки (с пониженным содержанием </a:t>
            </a:r>
            <a:r>
              <a:rPr lang="ru-RU" smtClean="0"/>
              <a:t>основных </a:t>
            </a:r>
            <a:r>
              <a:rPr lang="ru-RU"/>
              <a:t>минералов К, Mg, Na по сравнению с их содержанию в крови при нормальных физиологических условиях внешней среды).</a:t>
            </a:r>
          </a:p>
          <a:p>
            <a:r>
              <a:rPr lang="ru-RU"/>
              <a:t>Буферные растворы (на основе бикарбонатных солей).</a:t>
            </a:r>
          </a:p>
          <a:p>
            <a:r>
              <a:rPr lang="ru-RU"/>
              <a:t>Специализированные напитки (с добавлением недопинговых </a:t>
            </a:r>
            <a:r>
              <a:rPr lang="ru-RU" smtClean="0"/>
              <a:t>БАД типа</a:t>
            </a:r>
            <a:r>
              <a:rPr lang="ru-RU"/>
              <a:t> </a:t>
            </a:r>
            <a:r>
              <a:rPr lang="ru-RU" err="1">
                <a:hlinkClick r:id="rId2" tooltip="Пробиотики"/>
              </a:rPr>
              <a:t>пробиотиков</a:t>
            </a:r>
            <a:r>
              <a:rPr lang="ru-RU"/>
              <a:t>, </a:t>
            </a:r>
            <a:r>
              <a:rPr lang="ru-RU">
                <a:hlinkClick r:id="rId3" tooltip="Антиоксидантные добавки"/>
              </a:rPr>
              <a:t>антиоксидантов</a:t>
            </a:r>
            <a:r>
              <a:rPr lang="ru-RU"/>
              <a:t>, </a:t>
            </a:r>
            <a:r>
              <a:rPr lang="ru-RU" err="1">
                <a:hlinkClick r:id="rId4" tooltip="Гуарана (guarana)"/>
              </a:rPr>
              <a:t>гуараны</a:t>
            </a:r>
            <a:r>
              <a:rPr lang="ru-RU"/>
              <a:t>, </a:t>
            </a:r>
            <a:r>
              <a:rPr lang="ru-RU">
                <a:hlinkClick r:id="rId5" tooltip="Кофеин"/>
              </a:rPr>
              <a:t>кофеина</a:t>
            </a:r>
            <a:r>
              <a:rPr lang="ru-RU"/>
              <a:t> и т.п</a:t>
            </a:r>
            <a:r>
              <a:rPr lang="ru-RU" smtClean="0"/>
              <a:t>.).</a:t>
            </a:r>
            <a:endParaRPr lang="ru-RU"/>
          </a:p>
        </p:txBody>
      </p:sp>
      <p:sp>
        <p:nvSpPr>
          <p:cNvPr id="4" name="Овальная выноска 3"/>
          <p:cNvSpPr/>
          <p:nvPr/>
        </p:nvSpPr>
        <p:spPr>
          <a:xfrm>
            <a:off x="6744072" y="824250"/>
            <a:ext cx="3811238" cy="13806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При высоких нагрузках потребность растет с 2 до 3-4-л</a:t>
            </a:r>
          </a:p>
          <a:p>
            <a:pPr algn="ctr"/>
            <a:r>
              <a:rPr lang="ru-RU"/>
              <a:t>Потери 2%  – снижение результата на 15%</a:t>
            </a:r>
          </a:p>
        </p:txBody>
      </p:sp>
    </p:spTree>
    <p:extLst>
      <p:ext uri="{BB962C8B-B14F-4D97-AF65-F5344CB8AC3E}">
        <p14:creationId xmlns:p14="http://schemas.microsoft.com/office/powerpoint/2010/main" val="666604488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154547"/>
            <a:ext cx="7886700" cy="656822"/>
          </a:xfrm>
        </p:spPr>
        <p:txBody>
          <a:bodyPr>
            <a:normAutofit fontScale="90000"/>
          </a:bodyPr>
          <a:lstStyle/>
          <a:p>
            <a:pPr algn="ctr"/>
            <a:r>
              <a:rPr lang="ru-RU"/>
              <a:t>«Пирамида спортивного питания»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087313"/>
              </p:ext>
            </p:extLst>
          </p:nvPr>
        </p:nvGraphicFramePr>
        <p:xfrm>
          <a:off x="1639909" y="888645"/>
          <a:ext cx="8925060" cy="746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5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01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 smtClean="0"/>
                        <a:t>Категория напитков</a:t>
                      </a:r>
                      <a:endParaRPr lang="ru-RU" sz="2000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 smtClean="0"/>
                        <a:t>Основные компоненты</a:t>
                      </a:r>
                      <a:endParaRPr lang="ru-RU" sz="2000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 smtClean="0"/>
                        <a:t>Основание для применения</a:t>
                      </a:r>
                      <a:endParaRPr lang="ru-RU" sz="200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29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ЭН: возмещение воды и электролитов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Вода, натрий, калий, хлор, кальций, магний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Гидратация до-, во время, после интенсивных тренировок</a:t>
                      </a:r>
                      <a:endParaRPr lang="ru-RU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50"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mtClean="0"/>
                        <a:t>УЭН: возмещение воды, электролитов и энергии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mtClean="0"/>
                        <a:t>СНО, натрий, калий, хлор, кальций, магний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-»-,</a:t>
                      </a:r>
                      <a:r>
                        <a:rPr lang="ru-RU" baseline="0" smtClean="0"/>
                        <a:t> обеспечение энергией</a:t>
                      </a:r>
                      <a:endParaRPr lang="ru-RU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29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Гипертонические ЭН и УЭН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mtClean="0"/>
                        <a:t>СНО, натрий, калий, хлор, кальций, магний в повышенных концентрациях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mtClean="0"/>
                        <a:t>-»- в особых условиях,</a:t>
                      </a:r>
                      <a:r>
                        <a:rPr lang="ru-RU" baseline="0" smtClean="0"/>
                        <a:t> обеспечение энергией</a:t>
                      </a:r>
                      <a:endParaRPr lang="ru-RU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29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Спортивная вода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mtClean="0"/>
                        <a:t>СНО, натрий, калий, хлор, кальций, магний, цинк, селен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Альтернатива стандартным напиткам при низких</a:t>
                      </a:r>
                      <a:r>
                        <a:rPr lang="ru-RU" baseline="0" smtClean="0"/>
                        <a:t> и </a:t>
                      </a:r>
                      <a:r>
                        <a:rPr lang="ru-RU" smtClean="0"/>
                        <a:t>средних нагрузках</a:t>
                      </a:r>
                      <a:endParaRPr lang="ru-RU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929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Спортивная вода с антиоксидантами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mtClean="0"/>
                        <a:t>Вода, электролиты, селен, феноловые кислоты, вит.С, Е и др.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mtClean="0"/>
                        <a:t>Альтернатива ЭН и УЭН при низких</a:t>
                      </a:r>
                      <a:r>
                        <a:rPr lang="ru-RU" baseline="0" smtClean="0"/>
                        <a:t> и </a:t>
                      </a:r>
                      <a:r>
                        <a:rPr lang="ru-RU" smtClean="0"/>
                        <a:t>средних нагрузках</a:t>
                      </a:r>
                      <a:endParaRPr lang="ru-RU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1107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УЭН с протеином или АК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СНО, протеины, АК, натрий, калий, хлор, кальций, магний 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mtClean="0"/>
                        <a:t>Гидратация до-, во время, после тренировок, выделение инсулина, восстановление мышц</a:t>
                      </a:r>
                      <a:endParaRPr lang="ru-RU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385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Напитки с углеводами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СНО, кофеин, таурин, вит., АК, минералы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+ наличие кофеина. Категория А</a:t>
                      </a:r>
                      <a:endParaRPr lang="ru-RU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5385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Готовые жидкие питательные смеси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Сбалансированная смесь Б, Ж,УВ и др.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Категория А для</a:t>
                      </a:r>
                      <a:r>
                        <a:rPr lang="ru-RU" baseline="0" smtClean="0"/>
                        <a:t> всех компонентов</a:t>
                      </a:r>
                      <a:endParaRPr lang="ru-RU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07327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193185"/>
            <a:ext cx="7886700" cy="11333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/>
              <a:t>ПД для профилактики или лечения дефицита нутриентов. Вит Д.</a:t>
            </a:r>
            <a:r>
              <a:rPr lang="ru-RU" sz="4000" b="1"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9303" y="1461222"/>
            <a:ext cx="6061731" cy="5053878"/>
          </a:xfrm>
        </p:spPr>
        <p:txBody>
          <a:bodyPr>
            <a:normAutofit fontScale="70000" lnSpcReduction="20000"/>
          </a:bodyPr>
          <a:lstStyle/>
          <a:p>
            <a:r>
              <a:rPr lang="ru-RU" smtClean="0"/>
              <a:t>Физическая </a:t>
            </a:r>
            <a:r>
              <a:rPr lang="ru-RU"/>
              <a:t>активность влияет на </a:t>
            </a:r>
            <a:r>
              <a:rPr lang="ru-RU" smtClean="0"/>
              <a:t>концентрацию </a:t>
            </a:r>
            <a:r>
              <a:rPr lang="ru-RU"/>
              <a:t>витамина </a:t>
            </a:r>
            <a:r>
              <a:rPr lang="ru-RU" smtClean="0"/>
              <a:t>Д у </a:t>
            </a:r>
            <a:r>
              <a:rPr lang="ru-RU" smtClean="0">
                <a:cs typeface="Arial" pitchFamily="34" charset="0"/>
              </a:rPr>
              <a:t>спортсменов</a:t>
            </a:r>
            <a:endParaRPr lang="ru-RU" smtClean="0"/>
          </a:p>
          <a:p>
            <a:r>
              <a:rPr lang="ru-RU" smtClean="0"/>
              <a:t>Большинство </a:t>
            </a:r>
            <a:r>
              <a:rPr lang="ru-RU"/>
              <a:t>людей, живущих, в Республике Беларусь, </a:t>
            </a:r>
            <a:r>
              <a:rPr lang="ru-RU" smtClean="0"/>
              <a:t>имеют </a:t>
            </a:r>
            <a:r>
              <a:rPr lang="ru-RU"/>
              <a:t>дефицит витамина </a:t>
            </a:r>
            <a:r>
              <a:rPr lang="ru-RU" smtClean="0"/>
              <a:t>Д из-за дефицита солнечного света</a:t>
            </a:r>
            <a:endParaRPr lang="ru-RU"/>
          </a:p>
          <a:p>
            <a:r>
              <a:rPr lang="ru-RU"/>
              <a:t>Последствия </a:t>
            </a:r>
            <a:r>
              <a:rPr lang="x-none"/>
              <a:t>дефици</a:t>
            </a:r>
            <a:r>
              <a:rPr lang="ru-RU"/>
              <a:t>та - это</a:t>
            </a:r>
            <a:r>
              <a:rPr lang="x-none"/>
              <a:t> нарушение кальций-фосфорного </a:t>
            </a:r>
            <a:r>
              <a:rPr lang="x-none" smtClean="0"/>
              <a:t>обмен</a:t>
            </a:r>
            <a:r>
              <a:rPr lang="ru-RU" smtClean="0"/>
              <a:t>а </a:t>
            </a:r>
            <a:r>
              <a:rPr lang="x-none" smtClean="0"/>
              <a:t>и</a:t>
            </a:r>
            <a:r>
              <a:rPr lang="ru-RU" smtClean="0"/>
              <a:t> состояния</a:t>
            </a:r>
            <a:r>
              <a:rPr lang="x-none" smtClean="0"/>
              <a:t> костн</a:t>
            </a:r>
            <a:r>
              <a:rPr lang="ru-RU" smtClean="0"/>
              <a:t>ой ткани</a:t>
            </a:r>
            <a:endParaRPr lang="ru-RU"/>
          </a:p>
          <a:p>
            <a:r>
              <a:rPr lang="ru-RU" smtClean="0"/>
              <a:t>Существуют </a:t>
            </a:r>
            <a:r>
              <a:rPr lang="ru-RU"/>
              <a:t>исследования, показывающие что в группу риска по недостаточности витамина </a:t>
            </a:r>
            <a:r>
              <a:rPr lang="ru-RU" smtClean="0"/>
              <a:t>Д </a:t>
            </a:r>
            <a:r>
              <a:rPr lang="ru-RU"/>
              <a:t>можно относить и </a:t>
            </a:r>
            <a:r>
              <a:rPr lang="ru-RU" smtClean="0"/>
              <a:t>спортсменов</a:t>
            </a:r>
          </a:p>
          <a:p>
            <a:endParaRPr lang="en-US" smtClean="0"/>
          </a:p>
          <a:p>
            <a:pPr marL="0" indent="0" algn="ctr">
              <a:buNone/>
            </a:pPr>
            <a:r>
              <a:rPr lang="ru-RU" i="1" smtClean="0">
                <a:solidFill>
                  <a:srgbClr val="FF0000"/>
                </a:solidFill>
              </a:rPr>
              <a:t>«Дефицит или недостаточность витамина Д у атлетов носят характер эпидемии». </a:t>
            </a:r>
            <a:r>
              <a:rPr lang="ru-RU" sz="1800" i="1">
                <a:solidFill>
                  <a:srgbClr val="FF0000"/>
                </a:solidFill>
              </a:rPr>
              <a:t>(Дмитриев А., Калиничев А., «Наука в Олимпийском спорте», 2017)</a:t>
            </a:r>
          </a:p>
          <a:p>
            <a:pPr marL="0" indent="0">
              <a:buNone/>
            </a:pPr>
            <a:endParaRPr lang="ru-RU"/>
          </a:p>
        </p:txBody>
      </p:sp>
      <p:pic>
        <p:nvPicPr>
          <p:cNvPr id="6" name="Рисунок 5" descr="https://bartendaz.ru/wp-content/uploads/vitamin-d-ris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1" y="1956142"/>
            <a:ext cx="2908056" cy="262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338448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61399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> </a:t>
            </a:r>
            <a:r>
              <a:rPr lang="ru-RU" sz="4000"/>
              <a:t>ПД для профилактики или лечения дефицита нутриентов. Вит Д.</a:t>
            </a:r>
            <a:r>
              <a:rPr lang="ru-RU" sz="4000" b="1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2844" y="1608994"/>
            <a:ext cx="5216507" cy="3771900"/>
          </a:xfrm>
        </p:spPr>
        <p:txBody>
          <a:bodyPr>
            <a:normAutofit fontScale="70000" lnSpcReduction="20000"/>
          </a:bodyPr>
          <a:lstStyle/>
          <a:p>
            <a:r>
              <a:rPr lang="x-none" smtClean="0"/>
              <a:t>улучш</a:t>
            </a:r>
            <a:r>
              <a:rPr lang="ru-RU" err="1"/>
              <a:t>ение</a:t>
            </a:r>
            <a:r>
              <a:rPr lang="x-none"/>
              <a:t> функци</a:t>
            </a:r>
            <a:r>
              <a:rPr lang="ru-RU"/>
              <a:t>и</a:t>
            </a:r>
            <a:r>
              <a:rPr lang="x-none"/>
              <a:t> скелетных мышц </a:t>
            </a:r>
            <a:endParaRPr lang="ru-RU" smtClean="0"/>
          </a:p>
          <a:p>
            <a:r>
              <a:rPr lang="x-none" smtClean="0"/>
              <a:t>морфологическ</a:t>
            </a:r>
            <a:r>
              <a:rPr lang="ru-RU" err="1" smtClean="0"/>
              <a:t>ая</a:t>
            </a:r>
            <a:r>
              <a:rPr lang="x-none" smtClean="0"/>
              <a:t> адаптаци</a:t>
            </a:r>
            <a:r>
              <a:rPr lang="ru-RU" smtClean="0"/>
              <a:t>я</a:t>
            </a:r>
            <a:r>
              <a:rPr lang="x-none" smtClean="0"/>
              <a:t> </a:t>
            </a:r>
            <a:r>
              <a:rPr lang="x-none"/>
              <a:t>и </a:t>
            </a:r>
            <a:r>
              <a:rPr lang="x-none" smtClean="0"/>
              <a:t>улучшени</a:t>
            </a:r>
            <a:r>
              <a:rPr lang="ru-RU" smtClean="0"/>
              <a:t>е</a:t>
            </a:r>
            <a:r>
              <a:rPr lang="x-none" smtClean="0"/>
              <a:t> </a:t>
            </a:r>
            <a:r>
              <a:rPr lang="x-none"/>
              <a:t>мышечного </a:t>
            </a:r>
            <a:r>
              <a:rPr lang="x-none" smtClean="0"/>
              <a:t>сокращени</a:t>
            </a:r>
            <a:r>
              <a:rPr lang="ru-RU" smtClean="0"/>
              <a:t>я</a:t>
            </a:r>
          </a:p>
          <a:p>
            <a:r>
              <a:rPr lang="x-none" smtClean="0"/>
              <a:t>улучш</a:t>
            </a:r>
            <a:r>
              <a:rPr lang="ru-RU" err="1"/>
              <a:t>ение</a:t>
            </a:r>
            <a:r>
              <a:rPr lang="x-none"/>
              <a:t> аэробны</a:t>
            </a:r>
            <a:r>
              <a:rPr lang="ru-RU"/>
              <a:t>х</a:t>
            </a:r>
            <a:r>
              <a:rPr lang="x-none"/>
              <a:t> </a:t>
            </a:r>
            <a:r>
              <a:rPr lang="ru-RU" smtClean="0"/>
              <a:t>возможностей</a:t>
            </a:r>
          </a:p>
          <a:p>
            <a:r>
              <a:rPr lang="x-none" smtClean="0"/>
              <a:t>увелич</a:t>
            </a:r>
            <a:r>
              <a:rPr lang="ru-RU" err="1"/>
              <a:t>ение</a:t>
            </a:r>
            <a:r>
              <a:rPr lang="x-none"/>
              <a:t> сил</a:t>
            </a:r>
            <a:r>
              <a:rPr lang="ru-RU" smtClean="0"/>
              <a:t>ы и</a:t>
            </a:r>
            <a:r>
              <a:rPr lang="x-none" smtClean="0"/>
              <a:t> </a:t>
            </a:r>
            <a:r>
              <a:rPr lang="x-none"/>
              <a:t>мощност</a:t>
            </a:r>
            <a:r>
              <a:rPr lang="ru-RU"/>
              <a:t>и</a:t>
            </a:r>
            <a:r>
              <a:rPr lang="x-none"/>
              <a:t> </a:t>
            </a:r>
            <a:r>
              <a:rPr lang="x-none" smtClean="0"/>
              <a:t>мышц</a:t>
            </a:r>
            <a:endParaRPr lang="ru-RU" smtClean="0"/>
          </a:p>
          <a:p>
            <a:r>
              <a:rPr lang="x-none"/>
              <a:t>увелич</a:t>
            </a:r>
            <a:r>
              <a:rPr lang="ru-RU" err="1"/>
              <a:t>ение</a:t>
            </a:r>
            <a:r>
              <a:rPr lang="x-none" smtClean="0"/>
              <a:t> </a:t>
            </a:r>
            <a:r>
              <a:rPr lang="x-none"/>
              <a:t>выработк</a:t>
            </a:r>
            <a:r>
              <a:rPr lang="ru-RU"/>
              <a:t>и</a:t>
            </a:r>
            <a:r>
              <a:rPr lang="x-none"/>
              <a:t> </a:t>
            </a:r>
            <a:r>
              <a:rPr lang="x-none" smtClean="0"/>
              <a:t>тестостерона</a:t>
            </a:r>
            <a:endParaRPr lang="ru-RU" smtClean="0"/>
          </a:p>
          <a:p>
            <a:r>
              <a:rPr lang="x-none" smtClean="0"/>
              <a:t>уменьш</a:t>
            </a:r>
            <a:r>
              <a:rPr lang="ru-RU" err="1"/>
              <a:t>ение </a:t>
            </a:r>
            <a:r>
              <a:rPr lang="x-none"/>
              <a:t>врем</a:t>
            </a:r>
            <a:r>
              <a:rPr lang="ru-RU" err="1"/>
              <a:t>ени</a:t>
            </a:r>
            <a:r>
              <a:rPr lang="x-none"/>
              <a:t> восстановления после </a:t>
            </a:r>
            <a:r>
              <a:rPr lang="x-none" smtClean="0"/>
              <a:t>тренировки</a:t>
            </a:r>
            <a:endParaRPr lang="ru-RU" b="1" i="1" u="sng" smtClean="0">
              <a:solidFill>
                <a:srgbClr val="FF0000"/>
              </a:solidFill>
            </a:endParaRPr>
          </a:p>
          <a:p>
            <a:endParaRPr lang="ru-RU"/>
          </a:p>
        </p:txBody>
      </p:sp>
      <p:pic>
        <p:nvPicPr>
          <p:cNvPr id="3074" name="Picture 2" descr="https://blog.livonlabs.com/site/wp-content/uploads/Weight_Recovery_ALC_RALA_GL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1" y="1608994"/>
            <a:ext cx="3178419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3061" y="5670658"/>
            <a:ext cx="7965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i="1" u="sng">
                <a:solidFill>
                  <a:srgbClr val="FF0000"/>
                </a:solidFill>
              </a:rPr>
              <a:t>Каждый из этих показателей может потенциально улучшить спортивные результаты</a:t>
            </a:r>
            <a:endParaRPr lang="ru-RU" sz="2800" b="1" i="1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58299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https://pbs.twimg.com/media/D4CpOAzW4AAS9o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416" y="1389187"/>
            <a:ext cx="2747597" cy="30069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2433" y="11863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/>
              <a:t>Витамин Д – контроль – концепция РНПЦ спорта</a:t>
            </a:r>
            <a:endParaRPr lang="ru-RU" sz="4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8868" y="1389187"/>
            <a:ext cx="5961185" cy="3006969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400" i="1">
                <a:ea typeface="Calibri" panose="020f0502020204030204" pitchFamily="34" charset="0"/>
                <a:cs typeface="Arial" pitchFamily="34" charset="0"/>
              </a:rPr>
              <a:t>В соответствии с международными классификациями витамин Д и его препараты относятся к категории А – высшая степень доказательности и целесообразности применения в спортивной медицине</a:t>
            </a:r>
          </a:p>
          <a:p>
            <a:pPr marL="0" indent="0" algn="ctr">
              <a:buNone/>
            </a:pPr>
            <a:endParaRPr lang="ru-RU" sz="1000" i="1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i="1">
                <a:ea typeface="Calibri" panose="020f0502020204030204" pitchFamily="34" charset="0"/>
                <a:cs typeface="Arial" pitchFamily="34" charset="0"/>
              </a:rPr>
              <a:t>Применение витамина Д требует индивидуального дозирования и контроля</a:t>
            </a:r>
            <a:endParaRPr lang="ru-RU" sz="3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300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endParaRPr lang="ru-RU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endParaRPr lang="ru-RU" sz="3000">
              <a:latin typeface="Arial" pitchFamily="34" charset="0"/>
              <a:cs typeface="Arial" pitchFamily="34" charset="0"/>
            </a:endParaRPr>
          </a:p>
          <a:p>
            <a:endParaRPr lang="ru-RU" sz="3000">
              <a:latin typeface="Arial" pitchFamily="34" charset="0"/>
              <a:cs typeface="Arial" pitchFamily="34" charset="0"/>
            </a:endParaRPr>
          </a:p>
          <a:p>
            <a:endParaRPr lang="ru-RU" sz="3000">
              <a:latin typeface="Arial" pitchFamily="34" charset="0"/>
              <a:cs typeface="Arial" pitchFamily="34" charset="0"/>
            </a:endParaRPr>
          </a:p>
          <a:p>
            <a:endParaRPr lang="ru-RU" sz="3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15" y="118636"/>
            <a:ext cx="423812" cy="566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5904" y="4396154"/>
            <a:ext cx="886264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>
                <a:ea typeface="Calibri" panose="020f0502020204030204" pitchFamily="34" charset="0"/>
                <a:cs typeface="Arial" pitchFamily="34" charset="0"/>
              </a:rPr>
              <a:t>Коррекция дефицита и недостаточности витамина </a:t>
            </a:r>
            <a:r>
              <a:rPr lang="ru-RU" sz="2800" u="sng">
                <a:cs typeface="Arial" pitchFamily="34" charset="0"/>
              </a:rPr>
              <a:t>Д</a:t>
            </a:r>
          </a:p>
          <a:p>
            <a:pPr algn="ctr"/>
            <a:endParaRPr lang="ru-RU" sz="500" u="sng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800">
                <a:cs typeface="Arial" pitchFamily="34" charset="0"/>
              </a:rPr>
              <a:t>Витамин Д</a:t>
            </a:r>
            <a:r>
              <a:rPr lang="ru-RU" sz="2800" baseline="-25000">
                <a:cs typeface="Arial" pitchFamily="34" charset="0"/>
              </a:rPr>
              <a:t>3</a:t>
            </a:r>
            <a:r>
              <a:rPr lang="ru-RU" sz="2800">
                <a:cs typeface="Arial" pitchFamily="34" charset="0"/>
              </a:rPr>
              <a:t> пролонгированная форма 50000 ЕД </a:t>
            </a:r>
            <a:endParaRPr lang="ru-RU" sz="280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>
                <a:cs typeface="Arial" pitchFamily="34" charset="0"/>
              </a:rPr>
              <a:t>1 раз в неделю - 4 недели при недостаточности витамина Д</a:t>
            </a:r>
          </a:p>
          <a:p>
            <a:pPr>
              <a:buFont typeface="Wingdings" pitchFamily="2" charset="2"/>
              <a:buChar char="§"/>
            </a:pPr>
            <a:r>
              <a:rPr lang="ru-RU" sz="2000">
                <a:cs typeface="Arial" pitchFamily="34" charset="0"/>
              </a:rPr>
              <a:t>1 раз в неделю - 8 недель при дефиците витамина Д</a:t>
            </a:r>
          </a:p>
          <a:p>
            <a:r>
              <a:rPr lang="ru-RU" sz="2800">
                <a:cs typeface="Arial" pitchFamily="34" charset="0"/>
              </a:rPr>
              <a:t>Витамин Д короткая форма – поддерживающая терапия</a:t>
            </a:r>
            <a:endParaRPr lang="ru-RU" sz="2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7664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Питание спортсмена – факты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1600200"/>
            <a:ext cx="8712968" cy="48531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>
                <a:ea typeface="Times New Roman"/>
              </a:rPr>
              <a:t>Построение рациона питания спортсмена с полным восполнением потребностей в энергии, макро- и микронутриентах, биологически активных веществах и поддержанием водного баланса организма – </a:t>
            </a:r>
            <a:r>
              <a:rPr lang="ru-RU" u="sng">
                <a:ea typeface="Times New Roman"/>
              </a:rPr>
              <a:t>важное требование при организации </a:t>
            </a:r>
            <a:r>
              <a:rPr lang="ru-RU" u="sng" smtClean="0">
                <a:ea typeface="Times New Roman"/>
              </a:rPr>
              <a:t>любого тренировочного </a:t>
            </a:r>
            <a:r>
              <a:rPr lang="ru-RU" u="sng">
                <a:ea typeface="Times New Roman"/>
              </a:rPr>
              <a:t>процесса. </a:t>
            </a:r>
            <a:endParaRPr lang="ru-RU" u="sng" smtClean="0">
              <a:ea typeface="Times New Roman"/>
            </a:endParaRPr>
          </a:p>
          <a:p>
            <a:pPr marL="0" indent="0" algn="ctr">
              <a:buNone/>
            </a:pPr>
            <a:r>
              <a:rPr lang="ru-RU" smtClean="0">
                <a:ea typeface="Times New Roman"/>
              </a:rPr>
              <a:t>Особые </a:t>
            </a:r>
            <a:r>
              <a:rPr lang="ru-RU">
                <a:ea typeface="Times New Roman"/>
              </a:rPr>
              <a:t>физиологические условия, в которых находятся спортсмены, занимающиеся различными видами спорта, приводят к появлению у них </a:t>
            </a:r>
            <a:r>
              <a:rPr lang="ru-RU" u="sng">
                <a:ea typeface="Times New Roman"/>
              </a:rPr>
              <a:t>дополнительных потребностей </a:t>
            </a:r>
            <a:r>
              <a:rPr lang="ru-RU">
                <a:ea typeface="Times New Roman"/>
              </a:rPr>
              <a:t>в тех или иных пищевых веществах, адекватно отражающих особенности метаболизма данного вида спорта. </a:t>
            </a:r>
            <a:endParaRPr lang="ru-RU" smtClean="0">
              <a:ea typeface="Times New Roman"/>
            </a:endParaRPr>
          </a:p>
          <a:p>
            <a:pPr marL="0" indent="0" algn="ctr">
              <a:buNone/>
            </a:pPr>
            <a:r>
              <a:rPr lang="ru-RU" smtClean="0">
                <a:ea typeface="Times New Roman"/>
              </a:rPr>
              <a:t>Особенности </a:t>
            </a:r>
            <a:r>
              <a:rPr lang="ru-RU">
                <a:ea typeface="Times New Roman"/>
              </a:rPr>
              <a:t>питания характерны для каждого вида спорта и связаны </a:t>
            </a:r>
            <a:r>
              <a:rPr lang="ru-RU" u="sng">
                <a:ea typeface="Times New Roman"/>
              </a:rPr>
              <a:t>со спецификой физических нагрузок</a:t>
            </a:r>
            <a:endParaRPr lang="ru-RU" u="sng"/>
          </a:p>
        </p:txBody>
      </p:sp>
    </p:spTree>
    <p:extLst>
      <p:ext uri="{BB962C8B-B14F-4D97-AF65-F5344CB8AC3E}">
        <p14:creationId xmlns:p14="http://schemas.microsoft.com/office/powerpoint/2010/main" val="1117468497"/>
      </p:ext>
    </p:extLst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/>
              <a:t>ПД для профилактики или лечения дефицита нутриентов. Кальций.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6161" y="1556793"/>
            <a:ext cx="8577330" cy="49856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mtClean="0"/>
              <a:t>Рекомендации МЗ РФ по поддержанию уровня кальция:</a:t>
            </a:r>
          </a:p>
          <a:p>
            <a:r>
              <a:rPr lang="ru-RU" smtClean="0"/>
              <a:t>Поддержание оптимального состояния костной системы спортсменов требует постоянной нагрузочной тренировки и комплексной нутритивной поддержки, в т.ч.стабильное поступление кальция и витамина Д;</a:t>
            </a:r>
          </a:p>
          <a:p>
            <a:r>
              <a:rPr lang="ru-RU" smtClean="0"/>
              <a:t>Потребности в кальции увеличиваются с возрастом, неадекватное поступление может приводить к ухудшению состояния костей к 25-30 годам, вызывать остеопороз;</a:t>
            </a:r>
          </a:p>
          <a:p>
            <a:r>
              <a:rPr lang="ru-RU" smtClean="0"/>
              <a:t>Недостаток кальция вызывает у женщин спортсменок нарушение менструального цикла и гормонального баланса, изменение состава костей;</a:t>
            </a:r>
          </a:p>
          <a:p>
            <a:r>
              <a:rPr lang="ru-RU" smtClean="0"/>
              <a:t>Достаточное поступление кальция в организм – профилактика стресс переломов.</a:t>
            </a:r>
          </a:p>
          <a:p>
            <a:endParaRPr lang="ru-RU"/>
          </a:p>
          <a:p>
            <a:endParaRPr lang="ru-RU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164947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/>
              <a:t>ПД для профилактики или лечения дефицита нутриентов. Кальций.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6842" y="1825625"/>
            <a:ext cx="8312508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/>
              <a:t>Рекомендации МЗ РФ по поддержанию уровня кальция:</a:t>
            </a:r>
          </a:p>
          <a:p>
            <a:r>
              <a:rPr lang="ru-RU" smtClean="0"/>
              <a:t>Рекомендуемая доза 1500 мг в день в 2-3 приема;</a:t>
            </a:r>
          </a:p>
          <a:p>
            <a:r>
              <a:rPr lang="ru-RU" smtClean="0"/>
              <a:t>Желательно препараты комбинированные с витамином Д;</a:t>
            </a:r>
          </a:p>
          <a:p>
            <a:r>
              <a:rPr lang="ru-RU" smtClean="0"/>
              <a:t>Преимущество – кальция карбонат (доступны цитрат, фосфат и глюконат);</a:t>
            </a:r>
          </a:p>
          <a:p>
            <a:r>
              <a:rPr lang="ru-RU" u="sng" smtClean="0"/>
              <a:t>Применение должно быть системным!!!</a:t>
            </a:r>
          </a:p>
          <a:p>
            <a:r>
              <a:rPr lang="ru-RU" u="sng" smtClean="0"/>
              <a:t>Ежемесячный клинический и биохимический контроль!!!</a:t>
            </a:r>
          </a:p>
          <a:p>
            <a:r>
              <a:rPr lang="ru-RU" u="sng" smtClean="0"/>
              <a:t>Нормальный статус состояния метаболизма и ЖКТ!!!</a:t>
            </a:r>
          </a:p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1" y="4778063"/>
            <a:ext cx="2285999" cy="20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03952"/>
      </p:ext>
    </p:extLst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/>
              <a:t>ПД улучшающие физическую подготовленность.Кофеин.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1600201"/>
            <a:ext cx="8507288" cy="4525963"/>
          </a:xfrm>
        </p:spPr>
        <p:txBody>
          <a:bodyPr/>
          <a:lstStyle/>
          <a:p>
            <a:r>
              <a:rPr lang="ru-RU" smtClean="0"/>
              <a:t>Наиболее частый компонент ЭН.</a:t>
            </a:r>
          </a:p>
          <a:p>
            <a:r>
              <a:rPr lang="ru-RU" smtClean="0"/>
              <a:t>После приема усваивается через 30-60 минут</a:t>
            </a:r>
          </a:p>
          <a:p>
            <a:r>
              <a:rPr lang="ru-RU" smtClean="0"/>
              <a:t>Сильный стимулятор ССС (увеличивает выброс в кровь эпинефрина)</a:t>
            </a:r>
          </a:p>
          <a:p>
            <a:r>
              <a:rPr lang="ru-RU" smtClean="0"/>
              <a:t>Период полураспада 2-10 часов, с мочой – 5%</a:t>
            </a:r>
          </a:p>
          <a:p>
            <a:r>
              <a:rPr lang="ru-RU" smtClean="0"/>
              <a:t>Не влияет на водный балланс, в.т.с.диурез</a:t>
            </a:r>
            <a:endParaRPr lang="ru-RU" smtClean="0"/>
          </a:p>
          <a:p>
            <a:endParaRPr lang="ru-RU" smtClean="0"/>
          </a:p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4152" y="5013176"/>
            <a:ext cx="3203848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902417"/>
      </p:ext>
    </p:extLst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/>
              <a:t>ПД улучшающие физическую подготовленность.Кофеин.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9002" y="1825625"/>
            <a:ext cx="846142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smtClean="0"/>
              <a:t>Эффективен для повышения спортивной форме при низких и средних дозах – 3-6 мг/кг</a:t>
            </a:r>
          </a:p>
          <a:p>
            <a:r>
              <a:rPr lang="ru-RU" smtClean="0"/>
              <a:t>Более 9 мг/кг не отмечено увеличение физ.показателей</a:t>
            </a:r>
            <a:endParaRPr lang="ru-RU" smtClean="0"/>
          </a:p>
          <a:p>
            <a:r>
              <a:rPr lang="ru-RU" smtClean="0"/>
              <a:t>Лучше безводная форма, чем напитки</a:t>
            </a:r>
          </a:p>
          <a:p>
            <a:r>
              <a:rPr lang="ru-RU" err="1" smtClean="0"/>
              <a:t>Эргогенные свойства при сверхинтенсивных тренировках на выносливость и в процессе длительного соревновательного периода</a:t>
            </a:r>
          </a:p>
          <a:p>
            <a:r>
              <a:rPr lang="ru-RU" smtClean="0"/>
              <a:t>Имеется преимущества в командных видах спорта (футбол) с чередованием ритма активности в течении продолжительного времени</a:t>
            </a:r>
          </a:p>
          <a:p>
            <a:r>
              <a:rPr lang="ru-RU" smtClean="0"/>
              <a:t>В отношении увеличения характеристик силы, мощности данные сомнительны</a:t>
            </a:r>
          </a:p>
          <a:p>
            <a:endParaRPr lang="ru-RU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38139"/>
      </p:ext>
    </p:extLst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090188"/>
          </a:xfrm>
        </p:spPr>
        <p:txBody>
          <a:bodyPr>
            <a:normAutofit fontScale="90000"/>
          </a:bodyPr>
          <a:lstStyle/>
          <a:p>
            <a:pPr algn="ctr"/>
            <a:r>
              <a:rPr lang="ru-RU"/>
              <a:t>ПД улучшающие физическую </a:t>
            </a:r>
            <a:r>
              <a:rPr lang="ru-RU" err="1" smtClean="0"/>
              <a:t>подготовленность.Креатин.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mtClean="0"/>
              <a:t>Синтез в печени и подж.железе из АК – аргинина, глицина, метионина</a:t>
            </a:r>
          </a:p>
          <a:p>
            <a:r>
              <a:rPr lang="ru-RU" smtClean="0"/>
              <a:t>95% в депо скелетных мышц : фосфокреатин – 75%, свободный креатин – 25%</a:t>
            </a:r>
          </a:p>
          <a:p>
            <a:r>
              <a:rPr lang="ru-RU" smtClean="0"/>
              <a:t>При весе 70 кг – 120 г, до 160 г</a:t>
            </a:r>
          </a:p>
          <a:p>
            <a:r>
              <a:rPr lang="ru-RU" smtClean="0"/>
              <a:t>Разрушение в сутки – 1-2 гр, экскреция с мочой</a:t>
            </a:r>
          </a:p>
          <a:p>
            <a:r>
              <a:rPr lang="ru-RU" smtClean="0"/>
              <a:t>Поступление с продуктами и эндогенный синтез</a:t>
            </a:r>
          </a:p>
          <a:p>
            <a:r>
              <a:rPr lang="ru-RU" smtClean="0"/>
              <a:t>Источники – мясо, рыба</a:t>
            </a:r>
          </a:p>
          <a:p>
            <a:r>
              <a:rPr lang="ru-RU" smtClean="0"/>
              <a:t>Добавки – креатина моногидрат, с глюкозой для транспорта в мышцы</a:t>
            </a:r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61564"/>
      </p:ext>
    </p:extLst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090188"/>
          </a:xfrm>
        </p:spPr>
        <p:txBody>
          <a:bodyPr>
            <a:normAutofit fontScale="90000"/>
          </a:bodyPr>
          <a:lstStyle/>
          <a:p>
            <a:pPr algn="ctr"/>
            <a:r>
              <a:rPr lang="ru-RU"/>
              <a:t>ПД улучшающие физическую подготовленность.Креатин.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mtClean="0"/>
              <a:t>Ингибитор миостатина – внеклеточный цитокин (подавляет рост и дифференцировку скелетной мускулатуры)</a:t>
            </a:r>
          </a:p>
          <a:p>
            <a:r>
              <a:rPr lang="ru-RU" smtClean="0"/>
              <a:t>Протектор митохондрий, повышает ресинтез АТФ</a:t>
            </a:r>
          </a:p>
          <a:p>
            <a:r>
              <a:rPr lang="ru-RU" smtClean="0"/>
              <a:t>Уменьшение микроповреждений мышц, отсроченную болезненность, ускоряет восстановление, переносимость высоких физ.нагрузок при высокой температуре и др.</a:t>
            </a:r>
          </a:p>
          <a:p>
            <a:r>
              <a:rPr lang="ru-RU" smtClean="0"/>
              <a:t>Поддержание нейромышечных и когнитивных функций</a:t>
            </a:r>
          </a:p>
          <a:p>
            <a:r>
              <a:rPr lang="ru-RU" smtClean="0"/>
              <a:t>Суточная доза оптимальная – не более 15 г в сутки </a:t>
            </a:r>
          </a:p>
          <a:p>
            <a:r>
              <a:rPr lang="ru-RU" smtClean="0"/>
              <a:t>Поступление с пищей 1-2 гр – 60-80% от суточной дозы + ПД</a:t>
            </a:r>
          </a:p>
          <a:p>
            <a:r>
              <a:rPr lang="ru-RU" smtClean="0"/>
              <a:t>Оптимальная схема для работы мышц: 5г </a:t>
            </a:r>
            <a:r>
              <a:rPr lang="ru-RU" u="sng" smtClean="0"/>
              <a:t>креатина моногидрата </a:t>
            </a:r>
            <a:r>
              <a:rPr lang="ru-RU" smtClean="0"/>
              <a:t>– 4 раза в сутки – 5-7 дней. Для когнитивных функций необходимы большие дозы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20183"/>
      </p:ext>
    </p:extLst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/>
              <a:t>ПД улучшающие физическую </a:t>
            </a:r>
            <a:r>
              <a:rPr lang="ru-RU" smtClean="0"/>
              <a:t>подготовленность. </a:t>
            </a:r>
            <a:r>
              <a:rPr lang="el-GR" smtClean="0"/>
              <a:t>β</a:t>
            </a:r>
            <a:r>
              <a:rPr lang="ru-RU" smtClean="0"/>
              <a:t>-аланин.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/>
              <a:t>β</a:t>
            </a:r>
            <a:r>
              <a:rPr lang="ru-RU" smtClean="0"/>
              <a:t>-аланин – </a:t>
            </a:r>
            <a:r>
              <a:rPr lang="el-GR" smtClean="0"/>
              <a:t>β</a:t>
            </a:r>
            <a:r>
              <a:rPr lang="ru-RU" smtClean="0"/>
              <a:t>-аминопропионовая кислота</a:t>
            </a:r>
          </a:p>
          <a:p>
            <a:r>
              <a:rPr lang="ru-RU" smtClean="0"/>
              <a:t>При приеме внутрь 20-40 мг/кг – покраснение, покалывание в ушах, лбе, коже головы, носу, спине, ягодицах. Возникают через 20-25 минут, длятся 60 минут</a:t>
            </a:r>
          </a:p>
          <a:p>
            <a:r>
              <a:rPr lang="ru-RU" u="sng" smtClean="0"/>
              <a:t>Необходим курсовой прием до 4 недель 4-6 гр в день в 2-4 приема</a:t>
            </a:r>
          </a:p>
          <a:p>
            <a:r>
              <a:rPr lang="ru-RU" smtClean="0"/>
              <a:t>Участвует в образовании карнозина в скелетных мышцах</a:t>
            </a:r>
          </a:p>
          <a:p>
            <a:r>
              <a:rPr lang="ru-RU" smtClean="0"/>
              <a:t>Синтезируется в печени, транспортируется в мышцы и цнс</a:t>
            </a:r>
            <a:endParaRPr lang="ru-RU" smtClean="0"/>
          </a:p>
          <a:p>
            <a:r>
              <a:rPr lang="ru-RU" smtClean="0"/>
              <a:t>Антиоксидантное, антивозрастное, мембранопротективное, действие</a:t>
            </a:r>
          </a:p>
          <a:p>
            <a:r>
              <a:rPr lang="ru-RU" smtClean="0"/>
              <a:t>Повышает эффективность выполнения высокоинтенсивных нагрузок более 60 сек., нагрузок «до отказа», снижает нейромышечную усталость, улучшает когнитивные функции</a:t>
            </a:r>
          </a:p>
          <a:p>
            <a:r>
              <a:rPr lang="ru-RU" smtClean="0"/>
              <a:t>Эффективнее в сочетании с карнитином и натрия бикарбонатом</a:t>
            </a:r>
          </a:p>
          <a:p>
            <a:endParaRPr lang="ru-RU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815139"/>
      </p:ext>
    </p:extLst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ИММУНИТЕТ СПОРТСМЕНА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mtClean="0"/>
              <a:t>Факторы способствующие снижению иммунной защиты у спортсмена:</a:t>
            </a:r>
          </a:p>
          <a:p>
            <a:r>
              <a:rPr lang="ru-RU" smtClean="0"/>
              <a:t>Запредельные физические нагрузки</a:t>
            </a:r>
          </a:p>
          <a:p>
            <a:r>
              <a:rPr lang="ru-RU" smtClean="0"/>
              <a:t>Неблагоприятные климатические условия</a:t>
            </a:r>
          </a:p>
          <a:p>
            <a:r>
              <a:rPr lang="ru-RU" smtClean="0"/>
              <a:t>Психоэмоциональная перегрузка</a:t>
            </a:r>
          </a:p>
          <a:p>
            <a:r>
              <a:rPr lang="ru-RU" smtClean="0"/>
              <a:t>Временной десинхроноз</a:t>
            </a:r>
            <a:endParaRPr lang="ru-RU" smtClean="0"/>
          </a:p>
          <a:p>
            <a:r>
              <a:rPr lang="ru-RU" smtClean="0"/>
              <a:t>Аллергия</a:t>
            </a:r>
          </a:p>
          <a:p>
            <a:r>
              <a:rPr lang="ru-RU" err="1" smtClean="0"/>
              <a:t>Дизбактериоз</a:t>
            </a:r>
            <a:endParaRPr lang="ru-RU" smtClean="0"/>
          </a:p>
          <a:p>
            <a:r>
              <a:rPr lang="ru-RU" smtClean="0"/>
              <a:t>Очаги хронических инфекций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730125"/>
      </p:ext>
    </p:extLst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ИММУНИТЕТ СПОРТСМЕНА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650" y="1825626"/>
            <a:ext cx="7886700" cy="4760705"/>
          </a:xfrm>
        </p:spPr>
        <p:txBody>
          <a:bodyPr/>
          <a:lstStyle/>
          <a:p>
            <a:pPr marL="0" indent="0" algn="ctr">
              <a:buNone/>
            </a:pPr>
            <a:r>
              <a:rPr lang="ru-RU" smtClean="0"/>
              <a:t>Заболеваемость:</a:t>
            </a:r>
          </a:p>
          <a:p>
            <a:pPr marL="0" indent="0">
              <a:buNone/>
            </a:pPr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67199141"/>
              </p:ext>
            </p:extLst>
          </p:nvPr>
        </p:nvGraphicFramePr>
        <p:xfrm>
          <a:off x="1891749" y="2469324"/>
          <a:ext cx="8226287" cy="2822713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05609" y="5499654"/>
            <a:ext cx="871993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/>
              <a:t>Тренировка длительностью более 60 минут с высокой интенсивностью (более 80% от максимальной) оказывает угнетающее действие на иммунитет. Изменения иммунологических показателей сохраняется на протяжении 3-72 часов – </a:t>
            </a:r>
            <a:r>
              <a:rPr lang="ru-RU" sz="2000" b="1" i="1"/>
              <a:t>«открытое окно» </a:t>
            </a:r>
            <a:r>
              <a:rPr lang="ru-RU" sz="2000" i="1"/>
              <a:t>для заболеваемости вирусными и бактериальными инфекциями.</a:t>
            </a:r>
            <a:r>
              <a:rPr lang="ru-RU" sz="2000" b="1" i="1"/>
              <a:t>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42382"/>
      </p:ext>
    </p:extLst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ИММУНИТЕТ СПОРТСМЕНА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5914" y="1825626"/>
            <a:ext cx="8723243" cy="486230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mtClean="0"/>
              <a:t>Фазы изменения иммунной системы спортсменов </a:t>
            </a:r>
            <a:r>
              <a:rPr lang="ru-RU" sz="1500" i="1"/>
              <a:t>(Суздальницкий Р.С., Левандо В.А., 2003):</a:t>
            </a:r>
          </a:p>
          <a:p>
            <a:pPr algn="just"/>
            <a:r>
              <a:rPr lang="ru-RU" u="sng" smtClean="0"/>
              <a:t>Мобилизации</a:t>
            </a:r>
            <a:r>
              <a:rPr lang="ru-RU" smtClean="0"/>
              <a:t> – повышение иммунологических показателей, заболеваемость снижается, общее самочувствие улучшается, работоспособность растет.</a:t>
            </a:r>
          </a:p>
          <a:p>
            <a:pPr algn="just"/>
            <a:r>
              <a:rPr lang="ru-RU" u="sng" smtClean="0"/>
              <a:t>Компенсации</a:t>
            </a:r>
            <a:r>
              <a:rPr lang="ru-RU" smtClean="0"/>
              <a:t> – период увеличения нагрузок - повышение одних иммунологических показателей при снижении других, заболеваемость может не меняться, самочувствие среднее.</a:t>
            </a:r>
          </a:p>
          <a:p>
            <a:pPr algn="just"/>
            <a:r>
              <a:rPr lang="ru-RU" u="sng" smtClean="0"/>
              <a:t>Декомпенсации</a:t>
            </a:r>
            <a:r>
              <a:rPr lang="ru-RU" smtClean="0"/>
              <a:t> – период высоких нагрузок (80-90%) – резкое снижение всех иммунологических показателей, резервы на грани истощения, заболеваемость достигает пика, снижение уровней </a:t>
            </a:r>
            <a:r>
              <a:rPr lang="en-US" smtClean="0"/>
              <a:t>Ig A</a:t>
            </a:r>
            <a:r>
              <a:rPr lang="ru-RU" smtClean="0"/>
              <a:t>,</a:t>
            </a:r>
            <a:r>
              <a:rPr lang="en-US" smtClean="0"/>
              <a:t> M</a:t>
            </a:r>
            <a:r>
              <a:rPr lang="ru-RU" smtClean="0"/>
              <a:t>,</a:t>
            </a:r>
            <a:r>
              <a:rPr lang="en-US" smtClean="0"/>
              <a:t> G</a:t>
            </a:r>
            <a:r>
              <a:rPr lang="ru-RU" smtClean="0"/>
              <a:t>, секреторного </a:t>
            </a:r>
            <a:r>
              <a:rPr lang="en-US" smtClean="0"/>
              <a:t>Ig A</a:t>
            </a:r>
            <a:r>
              <a:rPr lang="ru-RU" smtClean="0"/>
              <a:t>,</a:t>
            </a:r>
            <a:r>
              <a:rPr lang="en-US" smtClean="0"/>
              <a:t> </a:t>
            </a:r>
            <a:r>
              <a:rPr lang="ru-RU" smtClean="0"/>
              <a:t>лизоцима, общего белка - возникает вторичный иммунодефицит.</a:t>
            </a:r>
          </a:p>
          <a:p>
            <a:r>
              <a:rPr lang="ru-RU" u="sng" smtClean="0"/>
              <a:t>Восстановление</a:t>
            </a:r>
            <a:r>
              <a:rPr lang="ru-RU" smtClean="0"/>
              <a:t> – снижение нагрузок в постсоревновательный период – возвращение к норме всех иммунологических показателей.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1733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Питание спортсмена – </a:t>
            </a:r>
            <a:r>
              <a:rPr lang="ru-RU" smtClean="0"/>
              <a:t>как выбрать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600200"/>
            <a:ext cx="8496944" cy="4997152"/>
          </a:xfrm>
        </p:spPr>
        <p:txBody>
          <a:bodyPr>
            <a:normAutofit fontScale="85000" lnSpcReduction="20000"/>
          </a:bodyPr>
          <a:lstStyle/>
          <a:p>
            <a:pPr indent="0" algn="ctr">
              <a:buNone/>
            </a:pPr>
            <a:r>
              <a:rPr lang="ru-RU">
                <a:ea typeface="Times New Roman"/>
              </a:rPr>
              <a:t>Для обоснования основных рекомендаций по питанию в конкретном виде спорта необходимы знания величин </a:t>
            </a:r>
            <a:r>
              <a:rPr lang="ru-RU" u="sng">
                <a:ea typeface="Times New Roman"/>
              </a:rPr>
              <a:t>энергетических затрат </a:t>
            </a:r>
            <a:r>
              <a:rPr lang="ru-RU">
                <a:ea typeface="Times New Roman"/>
              </a:rPr>
              <a:t>на физическую активность, понимание </a:t>
            </a:r>
            <a:r>
              <a:rPr lang="ru-RU" u="sng">
                <a:ea typeface="Times New Roman"/>
              </a:rPr>
              <a:t>роли основных энергетических субстратов</a:t>
            </a:r>
            <a:r>
              <a:rPr lang="ru-RU">
                <a:ea typeface="Times New Roman"/>
              </a:rPr>
              <a:t> и представление о субстратах, лимитирующих мышечную деятельность. </a:t>
            </a:r>
            <a:endParaRPr lang="ru-RU" sz="2800">
              <a:ea typeface="Times New Roman"/>
            </a:endParaRPr>
          </a:p>
          <a:p>
            <a:pPr indent="0" algn="ctr">
              <a:buNone/>
            </a:pPr>
            <a:endParaRPr lang="ru-RU" smtClean="0">
              <a:ea typeface="Times New Roman"/>
            </a:endParaRPr>
          </a:p>
          <a:p>
            <a:pPr indent="0" algn="ctr">
              <a:buNone/>
            </a:pPr>
            <a:r>
              <a:rPr lang="ru-RU" smtClean="0">
                <a:ea typeface="Times New Roman"/>
              </a:rPr>
              <a:t>В </a:t>
            </a:r>
            <a:r>
              <a:rPr lang="ru-RU">
                <a:ea typeface="Times New Roman"/>
              </a:rPr>
              <a:t>основе нутритивной поддержки спортсменов лежат </a:t>
            </a:r>
            <a:r>
              <a:rPr lang="ru-RU" u="sng">
                <a:ea typeface="Times New Roman"/>
              </a:rPr>
              <a:t>общие принципы </a:t>
            </a:r>
            <a:r>
              <a:rPr lang="ru-RU">
                <a:ea typeface="Times New Roman"/>
              </a:rPr>
              <a:t>сбалансированного питания, однако имеются и </a:t>
            </a:r>
            <a:r>
              <a:rPr lang="ru-RU" u="sng">
                <a:ea typeface="Times New Roman"/>
              </a:rPr>
              <a:t>специфические особенности</a:t>
            </a:r>
            <a:r>
              <a:rPr lang="ru-RU">
                <a:ea typeface="Times New Roman"/>
              </a:rPr>
              <a:t>, которые заключаются в повышении работоспособности, отдалении времени наступления утомления и ускорении процессов восстановления после физической нагрузки</a:t>
            </a:r>
            <a:r>
              <a:rPr lang="ru-RU" smtClean="0">
                <a:ea typeface="Times New Roman"/>
              </a:rPr>
              <a:t>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557452"/>
      </p:ext>
    </p:extLst>
  </p:cSld>
  <p:clrMapOvr>
    <a:masterClrMapping/>
  </p:clrMapOvr>
  <p:transition/>
  <p:timing/>
</p:sld>
</file>

<file path=ppt/slides/slide6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ИММУНИТЕТ СПОРТСМЕНА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u="sng" smtClean="0"/>
              <a:t>«Паралич иммунной системы» </a:t>
            </a:r>
            <a:r>
              <a:rPr lang="ru-RU" i="1" u="sng" smtClean="0"/>
              <a:t>– полное исчезновение из крови и биологических секретов нормальных АТ и </a:t>
            </a:r>
            <a:r>
              <a:rPr lang="en-US" i="1" u="sng" smtClean="0"/>
              <a:t>Ig</a:t>
            </a:r>
            <a:r>
              <a:rPr lang="ru-RU" i="1" u="sng" smtClean="0"/>
              <a:t> через 1-2 часа с момента воздействия на человека предельно переносимых нагрузок </a:t>
            </a:r>
            <a:r>
              <a:rPr lang="ru-RU" sz="1900" i="1" u="sng"/>
              <a:t>(СозонтоваГ.М., Фризен С.А., Подопригора С.А., 2012г.).</a:t>
            </a:r>
          </a:p>
          <a:p>
            <a:pPr marL="0" indent="0" algn="ctr">
              <a:buNone/>
            </a:pPr>
            <a:endParaRPr lang="ru-RU" sz="1900" i="1" u="sng"/>
          </a:p>
          <a:p>
            <a:pPr marL="0" indent="0" algn="just">
              <a:buNone/>
            </a:pPr>
            <a:r>
              <a:rPr lang="ru-RU" sz="1900" i="1"/>
              <a:t>В переходном периоде подготовки у спортсменов нормальные АТ определялись в высоких титрах – 1/128 – 1/256</a:t>
            </a:r>
          </a:p>
          <a:p>
            <a:pPr marL="0" indent="0" algn="just">
              <a:buNone/>
            </a:pPr>
            <a:r>
              <a:rPr lang="ru-RU" sz="1900" i="1"/>
              <a:t>В период ответственных соревнований у 13,5% обследованных не удалось тестировать нормальные АТ, иммуноглобулины различных классов (А – у 7,9%, секреторный А – у 5,1%, </a:t>
            </a:r>
            <a:r>
              <a:rPr lang="en-US" sz="1900" i="1"/>
              <a:t>G</a:t>
            </a:r>
            <a:r>
              <a:rPr lang="ru-RU" sz="1900" i="1"/>
              <a:t> – у 6,5%) </a:t>
            </a:r>
            <a:endParaRPr lang="ru-RU" sz="2000" i="1"/>
          </a:p>
        </p:txBody>
      </p:sp>
    </p:spTree>
    <p:extLst>
      <p:ext uri="{BB962C8B-B14F-4D97-AF65-F5344CB8AC3E}">
        <p14:creationId xmlns:p14="http://schemas.microsoft.com/office/powerpoint/2010/main" val="2771713549"/>
      </p:ext>
    </p:extLst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922762"/>
          </a:xfrm>
        </p:spPr>
        <p:txBody>
          <a:bodyPr/>
          <a:lstStyle/>
          <a:p>
            <a:pPr algn="ctr"/>
            <a:r>
              <a:rPr lang="ru-RU"/>
              <a:t>ИММУНИТЕТ СПОРТСМЕНА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2650" y="1236374"/>
            <a:ext cx="8122544" cy="534948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mtClean="0"/>
              <a:t>Что делать?</a:t>
            </a:r>
          </a:p>
          <a:p>
            <a:pPr marL="0" indent="0" algn="just">
              <a:buNone/>
            </a:pPr>
            <a:r>
              <a:rPr lang="ru-RU" b="1" smtClean="0"/>
              <a:t>Немедикаментозные:</a:t>
            </a:r>
            <a:r>
              <a:rPr lang="ru-RU" smtClean="0"/>
              <a:t> </a:t>
            </a:r>
          </a:p>
          <a:p>
            <a:pPr algn="just"/>
            <a:r>
              <a:rPr lang="ru-RU" u="sng" smtClean="0"/>
              <a:t>Правильный режим тренировок</a:t>
            </a:r>
          </a:p>
          <a:p>
            <a:pPr algn="just"/>
            <a:r>
              <a:rPr lang="ru-RU" smtClean="0"/>
              <a:t>Санация хронических очагов инфекции</a:t>
            </a:r>
          </a:p>
          <a:p>
            <a:pPr algn="just"/>
            <a:r>
              <a:rPr lang="ru-RU" u="sng" smtClean="0"/>
              <a:t>Защита от психоэмоционального стресса</a:t>
            </a:r>
          </a:p>
          <a:p>
            <a:pPr algn="just"/>
            <a:r>
              <a:rPr lang="ru-RU" smtClean="0"/>
              <a:t>Правильное питание</a:t>
            </a:r>
          </a:p>
          <a:p>
            <a:pPr algn="just"/>
            <a:r>
              <a:rPr lang="ru-RU" smtClean="0"/>
              <a:t>Режимы восстановления и реабилитации (массаж, сауна, водолечение и др.)</a:t>
            </a:r>
          </a:p>
          <a:p>
            <a:pPr marL="0" indent="0" algn="just">
              <a:buNone/>
            </a:pPr>
            <a:r>
              <a:rPr lang="ru-RU" b="1" smtClean="0"/>
              <a:t>Медикаментозные:</a:t>
            </a:r>
          </a:p>
          <a:p>
            <a:pPr algn="just"/>
            <a:r>
              <a:rPr lang="ru-RU" err="1" smtClean="0"/>
              <a:t>Экстраимунные препараты (витамины, микроэлементы, адаптогены), фитотерапия</a:t>
            </a:r>
          </a:p>
          <a:p>
            <a:pPr algn="just"/>
            <a:r>
              <a:rPr lang="ru-RU" smtClean="0"/>
              <a:t>Неспецифические биогенные иммуномодуляторы, стимуляторы</a:t>
            </a:r>
          </a:p>
          <a:p>
            <a:pPr algn="just"/>
            <a:r>
              <a:rPr lang="ru-RU" u="sng" smtClean="0"/>
              <a:t>Активная и пассивная иммунизация</a:t>
            </a:r>
          </a:p>
          <a:p>
            <a:pPr algn="just"/>
            <a:r>
              <a:rPr lang="ru-RU" u="sng" smtClean="0"/>
              <a:t>Биопрепараты</a:t>
            </a:r>
          </a:p>
          <a:p>
            <a:pPr algn="just"/>
            <a:r>
              <a:rPr lang="ru-RU" smtClean="0"/>
              <a:t>Иммунокоррекция при перелетах</a:t>
            </a:r>
          </a:p>
          <a:p>
            <a:pPr algn="just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32643"/>
      </p:ext>
    </p:extLst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err="1"/>
              <a:t>Хондропротекторы</a:t>
            </a:r>
            <a:endParaRPr lang="ru-RU" sz="4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340769"/>
            <a:ext cx="8640960" cy="5256583"/>
          </a:xfrm>
        </p:spPr>
        <p:txBody>
          <a:bodyPr>
            <a:normAutofit fontScale="70000" lnSpcReduction="20000"/>
          </a:bodyPr>
          <a:lstStyle/>
          <a:p>
            <a:r>
              <a:rPr lang="ru-RU" smtClean="0"/>
              <a:t>По данным доказательной медицины комплексное сопровождение спортивной подготовки должно включать средства влияющие на воспаление и метаболические процессы в хрящевой ткани и хондроцитах (глюкозамина сульфат или гидрохлорид, неомыляемые соединения авокадо и сои, диацереин и гиалуроновая кислота). </a:t>
            </a:r>
          </a:p>
          <a:p>
            <a:r>
              <a:rPr lang="ru-RU" smtClean="0"/>
              <a:t>Они улучшают метаболизм хряща, замедляют или приостанавливают его разрушение, оказывают частичное портивовоспалительное и умеренное анальгетическое действие. </a:t>
            </a:r>
          </a:p>
          <a:p>
            <a:r>
              <a:rPr lang="ru-RU" err="1" smtClean="0"/>
              <a:t>Хондропротекторы способны оказывать модифицирующее влияние на течение дегенеративно-дистрофических заболеваний суставов и позвоночника.</a:t>
            </a:r>
          </a:p>
          <a:p>
            <a:r>
              <a:rPr lang="ru-RU" smtClean="0"/>
              <a:t>Комбинация глюкозамин+ХС ассоциируется с анальгетически потенциалом, сопоставимым с эффектом ряда НПВП и являлется альтернативой для лечения боли в суставе в случае высокого риска нежелательных эффектов НПВП. </a:t>
            </a:r>
          </a:p>
          <a:p>
            <a:r>
              <a:rPr lang="ru-RU" smtClean="0"/>
              <a:t>Аналогичные данные получены в отношении и диацерина, и неомыляемых соединения авокадо и сои.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20126"/>
      </p:ext>
    </p:extLst>
  </p:cSld>
  <p:clrMapOvr>
    <a:masterClrMapping/>
  </p:clrMapOvr>
  <p:transition/>
  <p:timing/>
</p:sld>
</file>

<file path=ppt/slides/slide6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116633"/>
            <a:ext cx="78867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>Классификация хондропрортекторов</a:t>
            </a:r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081131"/>
              </p:ext>
            </p:extLst>
          </p:nvPr>
        </p:nvGraphicFramePr>
        <p:xfrm>
          <a:off x="1703511" y="1164528"/>
          <a:ext cx="8856984" cy="5576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339866744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187300644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49968539"/>
                    </a:ext>
                  </a:extLst>
                </a:gridCol>
              </a:tblGrid>
              <a:tr h="707577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Наименование группы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Поколение по степени изученности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Представители </a:t>
                      </a:r>
                      <a:endParaRPr lang="ru-RU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192374438"/>
                  </a:ext>
                </a:extLst>
              </a:tr>
              <a:tr h="696123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Действие на субхондроидальную кость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1 поколение с низкой степенью доказательности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err="1" smtClean="0"/>
                        <a:t>Афлутоп, Румалон, Артепарон, Мукартрин</a:t>
                      </a:r>
                      <a:endParaRPr lang="ru-RU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265790859"/>
                  </a:ext>
                </a:extLst>
              </a:tr>
              <a:tr h="891251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Действие преимущественно на хрящ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2 поколение с доказанной эффективностью (1А)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ХС и формы: Структум капс., Хондролон амп., Хондроксид табл. </a:t>
                      </a:r>
                      <a:endParaRPr lang="ru-RU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721624742"/>
                  </a:ext>
                </a:extLst>
              </a:tr>
              <a:tr h="1010826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Стимуляторы синтеза протеогликанов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2 поколение с доказанной эффективностью (1А)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Глюкозамина сульфат и его препараты: Дона, Юниум, Диацереин</a:t>
                      </a:r>
                      <a:endParaRPr lang="ru-RU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600934052"/>
                  </a:ext>
                </a:extLst>
              </a:tr>
              <a:tr h="905324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Модифицирующие структуру</a:t>
                      </a:r>
                      <a:r>
                        <a:rPr lang="ru-RU" baseline="0" smtClean="0"/>
                        <a:t> сустава мукополисахариды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2 поколение со слабой доказанностью (1А)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err="1" smtClean="0"/>
                        <a:t>Гиалуроновая кислота и ее лекарственные формы</a:t>
                      </a:r>
                      <a:endParaRPr lang="ru-RU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489914483"/>
                  </a:ext>
                </a:extLst>
              </a:tr>
              <a:tr h="1333515"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Комбинированные препараты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3 поколение с доказанной эффективностью (1А)</a:t>
                      </a:r>
                      <a:endParaRPr lang="ru-RU"/>
                    </a:p>
                  </a:txBody>
                  <a:tcPr marL="68580" marR="68580"/>
                </a:tc>
                <a:tc>
                  <a:txBody>
                    <a:bodyPr vert="horz" wrap="square"/>
                    <a:lstStyle/>
                    <a:p>
                      <a:r>
                        <a:rPr lang="ru-RU" smtClean="0"/>
                        <a:t>Сочетание глюкозамина и ондроитина и НПВП: АРТРА, КОНДРОнова, Терафлекс, Терафлекс Адванс</a:t>
                      </a:r>
                      <a:endParaRPr lang="ru-RU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43173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192104"/>
      </p:ext>
    </p:extLst>
  </p:cSld>
  <p:clrMapOvr>
    <a:masterClrMapping/>
  </p:clrMapOvr>
  <p:transition/>
  <p:timing/>
</p:sld>
</file>

<file path=ppt/slides/slide6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Адаптогены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err="1"/>
              <a:t>Адаптоге́ны</a:t>
            </a:r>
            <a:r>
              <a:rPr lang="ru-RU"/>
              <a:t> — группа </a:t>
            </a:r>
            <a:r>
              <a:rPr lang="ru-RU">
                <a:hlinkClick r:id="rId2" tooltip="Биологически активные добавки"/>
              </a:rPr>
              <a:t>биологически активных средств</a:t>
            </a:r>
            <a:r>
              <a:rPr lang="ru-RU"/>
              <a:t> искусственного и растительного происхождения, которые обладают тонизирующим влиянием на организм, стимулируют </a:t>
            </a:r>
            <a:r>
              <a:rPr lang="ru-RU">
                <a:hlinkClick r:id="rId3" tooltip="Центральная нервная система"/>
              </a:rPr>
              <a:t>центральную нервную систему</a:t>
            </a:r>
            <a:r>
              <a:rPr lang="ru-RU"/>
              <a:t>, повышают </a:t>
            </a:r>
            <a:r>
              <a:rPr lang="ru-RU">
                <a:hlinkClick r:id="rId4" tooltip="Выносливость"/>
              </a:rPr>
              <a:t>выносливость</a:t>
            </a:r>
            <a:r>
              <a:rPr lang="ru-RU"/>
              <a:t> и повышают сопротивляемость к вредным воздействиям. </a:t>
            </a:r>
            <a:endParaRPr lang="ru-RU" smtClean="0"/>
          </a:p>
          <a:p>
            <a:pPr marL="0" indent="0">
              <a:buNone/>
            </a:pPr>
            <a:r>
              <a:rPr lang="ru-RU" smtClean="0"/>
              <a:t>Слово </a:t>
            </a:r>
            <a:r>
              <a:rPr lang="ru-RU"/>
              <a:t>"адаптогены" происходит от слова "</a:t>
            </a:r>
            <a:r>
              <a:rPr lang="ru-RU">
                <a:hlinkClick r:id="rId5" tooltip="Адаптация"/>
              </a:rPr>
              <a:t>адаптация</a:t>
            </a:r>
            <a:r>
              <a:rPr lang="ru-RU"/>
              <a:t>". В широком смысле, адаптогены - это средства, которые повышают адаптационные возможности человека.</a:t>
            </a:r>
            <a:br>
              <a:rPr lang="ru-RU">
                <a:hlinkClick r:id="rId5" tooltip="Адаптация"/>
              </a:rPr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52197"/>
      </p:ext>
    </p:extLst>
  </p:cSld>
  <p:clrMapOvr>
    <a:masterClrMapping/>
  </p:clrMapOvr>
  <p:transition/>
  <p:timing/>
</p:sld>
</file>

<file path=ppt/slides/slide6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Адаптогены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/>
              <a:t>Эффект адаптогенов связан с влиянием на работу нервной, </a:t>
            </a:r>
            <a:r>
              <a:rPr lang="ru-RU">
                <a:hlinkClick r:id="rId2" tooltip="Эндокринная регуляция репродуктивной системы"/>
              </a:rPr>
              <a:t>эндокринной</a:t>
            </a:r>
            <a:r>
              <a:rPr lang="ru-RU"/>
              <a:t>, </a:t>
            </a:r>
            <a:r>
              <a:rPr lang="ru-RU">
                <a:hlinkClick r:id="rId3" tooltip="Иммунная система"/>
              </a:rPr>
              <a:t>иммунной</a:t>
            </a:r>
            <a:r>
              <a:rPr lang="ru-RU"/>
              <a:t> и </a:t>
            </a:r>
            <a:r>
              <a:rPr lang="ru-RU">
                <a:hlinkClick r:id="rId4" tooltip="Сердечно-сосудистая система"/>
              </a:rPr>
              <a:t>сердечно-сосудистой системы</a:t>
            </a:r>
            <a:r>
              <a:rPr lang="ru-RU"/>
              <a:t>, хотя точный механизм действия до сих пор не </a:t>
            </a:r>
            <a:r>
              <a:rPr lang="ru-RU" smtClean="0"/>
              <a:t>ясен.</a:t>
            </a:r>
            <a:r>
              <a:rPr lang="ru-RU"/>
              <a:t> </a:t>
            </a:r>
            <a:endParaRPr lang="ru-RU" smtClean="0"/>
          </a:p>
          <a:p>
            <a:r>
              <a:rPr lang="ru-RU" smtClean="0"/>
              <a:t>Как </a:t>
            </a:r>
            <a:r>
              <a:rPr lang="ru-RU"/>
              <a:t>правило адаптогены имеют сложный состав, поэтому механизмы действия значительно различаются. </a:t>
            </a:r>
            <a:endParaRPr lang="ru-RU" smtClean="0"/>
          </a:p>
          <a:p>
            <a:r>
              <a:rPr lang="ru-RU" smtClean="0"/>
              <a:t>Адаптогены </a:t>
            </a:r>
            <a:r>
              <a:rPr lang="ru-RU"/>
              <a:t>растительного происхождения влияют на синтез ДНК, регулируют обмен гормонов, изменяют функцию ЦНС, активируют метаболизм, повышают иммунную защиту за счет активации клеточного и гуморального </a:t>
            </a:r>
            <a:r>
              <a:rPr lang="ru-RU">
                <a:hlinkClick r:id="rId5" tooltip="Иммунитет"/>
              </a:rPr>
              <a:t>иммунитета</a:t>
            </a:r>
            <a:r>
              <a:rPr lang="ru-RU"/>
              <a:t>.</a:t>
            </a:r>
            <a:br>
              <a:rPr lang="ru-RU">
                <a:hlinkClick r:id="rId5" tooltip="Иммунитет"/>
              </a:rPr>
            </a:br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4156" y="2"/>
            <a:ext cx="2913845" cy="16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393800"/>
      </p:ext>
    </p:extLst>
  </p:cSld>
  <p:clrMapOvr>
    <a:masterClrMapping/>
  </p:clrMapOvr>
  <p:transition/>
  <p:timing/>
</p:sld>
</file>

<file path=ppt/slides/slide6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764704"/>
          </a:xfrm>
        </p:spPr>
        <p:txBody>
          <a:bodyPr>
            <a:normAutofit/>
          </a:bodyPr>
          <a:lstStyle/>
          <a:p>
            <a:pPr algn="ctr"/>
            <a:r>
              <a:rPr lang="ru-RU" smtClean="0"/>
              <a:t>Адаптогены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04" y="836713"/>
            <a:ext cx="9036496" cy="58603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/>
              <a:t>Как принимать растительные адаптогены</a:t>
            </a:r>
          </a:p>
          <a:p>
            <a:r>
              <a:rPr lang="ru-RU" sz="2200" b="1">
                <a:hlinkClick r:id="rId2" tooltip="Женьшень"/>
              </a:rPr>
              <a:t>Настойка женьшеня</a:t>
            </a:r>
            <a:endParaRPr lang="ru-RU" sz="2200"/>
          </a:p>
          <a:p>
            <a:pPr lvl="1"/>
            <a:r>
              <a:rPr lang="ru-RU" sz="2200"/>
              <a:t>10-15 капель 2-3 раза в день за 30-40 мин до еды в течение 2-3 недель, (если есть проблемы с засыпанием, принимать до обеда).</a:t>
            </a:r>
          </a:p>
          <a:p>
            <a:r>
              <a:rPr lang="ru-RU" sz="2200" b="1">
                <a:hlinkClick r:id="rId3" tooltip="Элеутерококк"/>
              </a:rPr>
              <a:t>Экстракт элеутерококка</a:t>
            </a:r>
            <a:endParaRPr lang="ru-RU" sz="2200"/>
          </a:p>
          <a:p>
            <a:pPr lvl="1"/>
            <a:r>
              <a:rPr lang="ru-RU" sz="2200"/>
              <a:t>30-40 капель 1-2 раза в день за 30-40 мин до еды в течение 2-3 недель</a:t>
            </a:r>
          </a:p>
          <a:p>
            <a:r>
              <a:rPr lang="ru-RU" sz="2200" b="1">
                <a:hlinkClick r:id="rId4" tooltip="Родиола"/>
              </a:rPr>
              <a:t>Экстракт родиолы</a:t>
            </a:r>
            <a:endParaRPr lang="ru-RU" sz="2200"/>
          </a:p>
          <a:p>
            <a:pPr lvl="1"/>
            <a:r>
              <a:rPr lang="ru-RU" sz="2200"/>
              <a:t>7-10 капель за 15-20 мин до еды 2-3 раза в день в течение 3-4 недель</a:t>
            </a:r>
          </a:p>
          <a:p>
            <a:r>
              <a:rPr lang="ru-RU" sz="2200" b="1">
                <a:hlinkClick r:id="rId5" tooltip="Лимонник"/>
              </a:rPr>
              <a:t>Настойка лимонника китайского</a:t>
            </a:r>
            <a:endParaRPr lang="ru-RU" sz="2200"/>
          </a:p>
          <a:p>
            <a:pPr lvl="1"/>
            <a:r>
              <a:rPr lang="ru-RU" sz="2200"/>
              <a:t>20-25 капель 2-3 раза в день (в первой половине дня) за 30-40 мин до еды в течение 2 недель.</a:t>
            </a:r>
          </a:p>
          <a:p>
            <a:r>
              <a:rPr lang="ru-RU" sz="2200" b="1">
                <a:hlinkClick r:id="rId6" tooltip="Аралия"/>
              </a:rPr>
              <a:t>Настойка аралии</a:t>
            </a:r>
            <a:endParaRPr lang="ru-RU" sz="2200"/>
          </a:p>
          <a:p>
            <a:pPr lvl="1"/>
            <a:r>
              <a:rPr lang="ru-RU" sz="2200"/>
              <a:t>по 10-15 капель 2 раза в день (в первой половине дня) в течение 3-4 недель</a:t>
            </a:r>
          </a:p>
          <a:p>
            <a:r>
              <a:rPr lang="ru-RU" sz="2200" b="1">
                <a:hlinkClick r:id="rId7" tooltip="Заманиха"/>
              </a:rPr>
              <a:t>Настойка заманихи</a:t>
            </a:r>
            <a:endParaRPr lang="ru-RU" sz="2200"/>
          </a:p>
          <a:p>
            <a:pPr lvl="1"/>
            <a:r>
              <a:rPr lang="ru-RU" sz="2200"/>
              <a:t>20-30 капель за 30-40 мин до еды в первой половине дня в течение 3-4 недель</a:t>
            </a:r>
          </a:p>
          <a:p>
            <a:r>
              <a:rPr lang="ru-RU" sz="2200" b="1">
                <a:hlinkClick r:id="rId8" tooltip="Левзея"/>
              </a:rPr>
              <a:t>Экстракт левзеи</a:t>
            </a:r>
            <a:endParaRPr lang="ru-RU" sz="2200"/>
          </a:p>
          <a:p>
            <a:pPr lvl="1"/>
            <a:r>
              <a:rPr lang="ru-RU" sz="2200"/>
              <a:t>20-25 капель за 30-40 мин до еды в первой половине дня в течение 4 недель</a:t>
            </a:r>
          </a:p>
          <a:p>
            <a:r>
              <a:rPr lang="ru-RU" sz="2200" b="1">
                <a:hlinkClick r:id="rId9" tooltip="Стеркулия"/>
              </a:rPr>
              <a:t>Настойка стеркулии</a:t>
            </a:r>
            <a:endParaRPr lang="ru-RU" sz="2200"/>
          </a:p>
          <a:p>
            <a:pPr lvl="1"/>
            <a:r>
              <a:rPr lang="ru-RU" sz="2200"/>
              <a:t>20-30 капель 1-2 раза в день за 30-40 мин до еды в первой половине дня в течение 2-3 недель</a:t>
            </a:r>
          </a:p>
          <a:p>
            <a:r>
              <a:rPr lang="ru-RU" sz="2200" b="1">
                <a:hlinkClick r:id="rId10" tooltip="Пантокрин"/>
              </a:rPr>
              <a:t>Пантокрин жидкий</a:t>
            </a:r>
            <a:endParaRPr lang="ru-RU" sz="2200"/>
          </a:p>
          <a:p>
            <a:pPr lvl="1"/>
            <a:r>
              <a:rPr lang="ru-RU" sz="2200"/>
              <a:t>25-40 капель за 30 минут до еды 2-3 раза в день</a:t>
            </a:r>
          </a:p>
        </p:txBody>
      </p:sp>
    </p:spTree>
    <p:extLst>
      <p:ext uri="{BB962C8B-B14F-4D97-AF65-F5344CB8AC3E}">
        <p14:creationId xmlns:p14="http://schemas.microsoft.com/office/powerpoint/2010/main" val="1522216242"/>
      </p:ext>
    </p:extLst>
  </p:cSld>
  <p:clrMapOvr>
    <a:masterClrMapping/>
  </p:clrMapOvr>
  <p:transition/>
  <p:timing/>
</p:sld>
</file>

<file path=ppt/slides/slide6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SUMMARY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684" y="1196753"/>
            <a:ext cx="8440615" cy="5450234"/>
          </a:xfrm>
        </p:spPr>
        <p:txBody>
          <a:bodyPr>
            <a:normAutofit fontScale="62500" lnSpcReduction="20000"/>
          </a:bodyPr>
          <a:lstStyle/>
          <a:p>
            <a:r>
              <a:rPr lang="ru-RU" b="1"/>
              <a:t>Футбол, гандбол </a:t>
            </a:r>
            <a:r>
              <a:rPr lang="ru-RU"/>
              <a:t>– </a:t>
            </a:r>
            <a:r>
              <a:rPr lang="ru-RU" smtClean="0"/>
              <a:t>карнитин</a:t>
            </a:r>
            <a:r>
              <a:rPr lang="ru-RU"/>
              <a:t>, витамины группы B, магний</a:t>
            </a:r>
          </a:p>
          <a:p>
            <a:r>
              <a:rPr lang="ru-RU" b="1"/>
              <a:t>Баскетбол, волейбол </a:t>
            </a:r>
            <a:r>
              <a:rPr lang="ru-RU"/>
              <a:t>– креатин, магний</a:t>
            </a:r>
          </a:p>
          <a:p>
            <a:r>
              <a:rPr lang="ru-RU" b="1"/>
              <a:t>Хоккей</a:t>
            </a:r>
            <a:r>
              <a:rPr lang="ru-RU"/>
              <a:t> – </a:t>
            </a:r>
            <a:r>
              <a:rPr lang="ru-RU" smtClean="0"/>
              <a:t>карнитин</a:t>
            </a:r>
            <a:r>
              <a:rPr lang="ru-RU"/>
              <a:t>, тиоктовая кислота, витамины группы B, цинк</a:t>
            </a:r>
          </a:p>
          <a:p>
            <a:r>
              <a:rPr lang="ru-RU" b="1"/>
              <a:t>Гребля</a:t>
            </a:r>
            <a:r>
              <a:rPr lang="ru-RU"/>
              <a:t> – </a:t>
            </a:r>
            <a:r>
              <a:rPr lang="ru-RU" smtClean="0"/>
              <a:t>карнитин</a:t>
            </a:r>
            <a:r>
              <a:rPr lang="ru-RU"/>
              <a:t>, </a:t>
            </a:r>
            <a:r>
              <a:rPr lang="ru-RU" err="1" smtClean="0"/>
              <a:t>тиоктовая кислота, </a:t>
            </a:r>
            <a:r>
              <a:rPr lang="ru-RU"/>
              <a:t>витамины группы B, магний</a:t>
            </a:r>
          </a:p>
          <a:p>
            <a:r>
              <a:rPr lang="ru-RU" b="1"/>
              <a:t>Плавание, водное поло </a:t>
            </a:r>
            <a:r>
              <a:rPr lang="ru-RU"/>
              <a:t>- </a:t>
            </a:r>
            <a:r>
              <a:rPr lang="ru-RU" smtClean="0"/>
              <a:t>карнитин</a:t>
            </a:r>
            <a:r>
              <a:rPr lang="ru-RU"/>
              <a:t>, витамины группы B, магний</a:t>
            </a:r>
          </a:p>
          <a:p>
            <a:r>
              <a:rPr lang="ru-RU" b="1"/>
              <a:t>Велосипедный спорт </a:t>
            </a:r>
            <a:r>
              <a:rPr lang="ru-RU"/>
              <a:t>– </a:t>
            </a:r>
            <a:r>
              <a:rPr lang="ru-RU" smtClean="0"/>
              <a:t>карнитин</a:t>
            </a:r>
            <a:r>
              <a:rPr lang="ru-RU"/>
              <a:t>, </a:t>
            </a:r>
            <a:r>
              <a:rPr lang="ru-RU" err="1" smtClean="0"/>
              <a:t>тиоктовая кислота, </a:t>
            </a:r>
            <a:r>
              <a:rPr lang="ru-RU"/>
              <a:t>витамины группы B, магний, гуарана, таурин</a:t>
            </a:r>
          </a:p>
          <a:p>
            <a:r>
              <a:rPr lang="ru-RU" b="1"/>
              <a:t>Тяжёлая атлетика </a:t>
            </a:r>
            <a:r>
              <a:rPr lang="ru-RU"/>
              <a:t>– креатин, витамины группы B, дополнительно аминокислоты</a:t>
            </a:r>
          </a:p>
          <a:p>
            <a:r>
              <a:rPr lang="ru-RU" b="1"/>
              <a:t>Греко-римская, самбо, любая силовая борьба </a:t>
            </a:r>
            <a:r>
              <a:rPr lang="ru-RU"/>
              <a:t>– креатин, витамины группы B, магний,  аминокислоты</a:t>
            </a:r>
          </a:p>
          <a:p>
            <a:r>
              <a:rPr lang="ru-RU" b="1"/>
              <a:t>Бокс, муай тай и схожие с ними </a:t>
            </a:r>
            <a:r>
              <a:rPr lang="ru-RU"/>
              <a:t>– </a:t>
            </a:r>
            <a:r>
              <a:rPr lang="ru-RU" smtClean="0"/>
              <a:t>карнитин</a:t>
            </a:r>
            <a:r>
              <a:rPr lang="ru-RU"/>
              <a:t>, </a:t>
            </a:r>
            <a:r>
              <a:rPr lang="ru-RU" err="1" smtClean="0"/>
              <a:t>тиоктовая кислота, </a:t>
            </a:r>
            <a:r>
              <a:rPr lang="ru-RU"/>
              <a:t>магний</a:t>
            </a:r>
          </a:p>
          <a:p>
            <a:r>
              <a:rPr lang="ru-RU" b="1"/>
              <a:t>Спринт</a:t>
            </a:r>
            <a:r>
              <a:rPr lang="ru-RU"/>
              <a:t> – креатин, витамины группы B, магний</a:t>
            </a:r>
          </a:p>
          <a:p>
            <a:r>
              <a:rPr lang="ru-RU" b="1"/>
              <a:t>Марафон, полумарафон </a:t>
            </a:r>
            <a:r>
              <a:rPr lang="ru-RU"/>
              <a:t>- </a:t>
            </a:r>
            <a:r>
              <a:rPr lang="ru-RU" smtClean="0"/>
              <a:t>карнитин</a:t>
            </a:r>
            <a:r>
              <a:rPr lang="ru-RU"/>
              <a:t>, </a:t>
            </a:r>
            <a:r>
              <a:rPr lang="ru-RU" err="1" smtClean="0"/>
              <a:t>тиоктовая кислота, </a:t>
            </a:r>
            <a:r>
              <a:rPr lang="ru-RU"/>
              <a:t>витамины группы B, магний, гуарана, таурин</a:t>
            </a:r>
          </a:p>
          <a:p>
            <a:r>
              <a:rPr lang="ru-RU" b="1"/>
              <a:t>Биатлон</a:t>
            </a:r>
            <a:r>
              <a:rPr lang="ru-RU"/>
              <a:t> – к</a:t>
            </a:r>
            <a:r>
              <a:rPr lang="ru-RU" smtClean="0"/>
              <a:t>арнитин</a:t>
            </a:r>
            <a:r>
              <a:rPr lang="ru-RU"/>
              <a:t>, витамины группы B, магний</a:t>
            </a:r>
          </a:p>
          <a:p>
            <a:r>
              <a:rPr lang="ru-RU" b="1"/>
              <a:t>Триатлон, пятиборье, любые мультиспортивные дисциплины </a:t>
            </a:r>
            <a:r>
              <a:rPr lang="ru-RU"/>
              <a:t>– </a:t>
            </a:r>
            <a:r>
              <a:rPr lang="ru-RU" smtClean="0"/>
              <a:t>карнитин</a:t>
            </a:r>
            <a:r>
              <a:rPr lang="ru-RU"/>
              <a:t>, тиоктовая, витамины группы B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860"/>
      </p:ext>
    </p:extLst>
  </p:cSld>
  <p:clrMapOvr>
    <a:masterClrMapping/>
  </p:clrMapOvr>
  <p:transition/>
  <p:timing/>
</p:sld>
</file>

<file path=ppt/slides/slide6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Питание спортсмена – </a:t>
            </a:r>
            <a:r>
              <a:rPr lang="ru-RU" b="1" smtClean="0"/>
              <a:t>распределение по виду спорта</a:t>
            </a:r>
            <a:endParaRPr lang="ru-RU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I - </a:t>
            </a:r>
            <a:r>
              <a:rPr lang="ru-RU"/>
              <a:t>виды спорта,	не связанные	со значительными физическими нагрузками</a:t>
            </a:r>
            <a:endParaRPr lang="en-US"/>
          </a:p>
          <a:p>
            <a:r>
              <a:rPr lang="en-US"/>
              <a:t>II - </a:t>
            </a:r>
            <a:r>
              <a:rPr lang="ru-RU"/>
              <a:t>Гимнастика (спортивная, художественная), санный спорт, прыжки на лыжах с трамплина, стрельба, плавание, фехтование, фигурное катание на коньках, акробатика  -</a:t>
            </a:r>
            <a:r>
              <a:rPr lang="en-US"/>
              <a:t> </a:t>
            </a:r>
            <a:r>
              <a:rPr lang="ru-RU" sz="2800" b="1" i="1" u="sng"/>
              <a:t>скоростно-силовые.</a:t>
            </a:r>
          </a:p>
          <a:p>
            <a:r>
              <a:rPr lang="en-US"/>
              <a:t>III – </a:t>
            </a:r>
            <a:r>
              <a:rPr lang="ru-RU"/>
              <a:t>Бокс, борьба, тяжелая атлетика</a:t>
            </a:r>
            <a:r>
              <a:rPr lang="ru-RU" sz="2800" b="1" i="1" u="sng"/>
              <a:t>(силовые), </a:t>
            </a:r>
            <a:r>
              <a:rPr lang="ru-RU"/>
              <a:t>пляжный волейбол, теннис, легкая атлетика, футбол, хоккей </a:t>
            </a:r>
            <a:r>
              <a:rPr lang="ru-RU" smtClean="0"/>
              <a:t>– </a:t>
            </a:r>
            <a:r>
              <a:rPr lang="ru-RU" sz="2800" b="1" i="1" u="sng"/>
              <a:t>выносливость с силовым компонентом.</a:t>
            </a:r>
          </a:p>
          <a:p>
            <a:r>
              <a:rPr lang="en-US"/>
              <a:t>IV </a:t>
            </a:r>
            <a:r>
              <a:rPr lang="ru-RU"/>
              <a:t>– Гребля, биатлон, велогонки, лыжные гонки, марафон – </a:t>
            </a:r>
            <a:r>
              <a:rPr lang="ru-RU" sz="2800" b="1" i="1" u="sng"/>
              <a:t>на выносливость.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9066"/>
      </p:ext>
    </p:extLst>
  </p:cSld>
  <p:clrMapOvr>
    <a:masterClrMapping/>
  </p:clrMapOvr>
  <p:transition/>
  <p:timing/>
</p:sld>
</file>

<file path=ppt/slides/slide6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mtClean="0"/>
              <a:t>Методы оценки пищевого статуса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600201"/>
            <a:ext cx="864096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mtClean="0"/>
              <a:t>Оценка фактического питания</a:t>
            </a:r>
          </a:p>
          <a:p>
            <a:r>
              <a:rPr lang="ru-RU" smtClean="0"/>
              <a:t>Исследование основного обмена (метаболограф)</a:t>
            </a:r>
          </a:p>
          <a:p>
            <a:r>
              <a:rPr lang="ru-RU" smtClean="0"/>
              <a:t>Оценка состава тела (денситометрия, биоипедансометрия)</a:t>
            </a:r>
          </a:p>
          <a:p>
            <a:r>
              <a:rPr lang="ru-RU" err="1" smtClean="0"/>
              <a:t>Иследование биохимических маркеров пищевого и метаболического статуса (показатели обмена белков, жиров, углеводов, минеральных веществ, минорных компонентов пищи)</a:t>
            </a:r>
          </a:p>
          <a:p>
            <a:r>
              <a:rPr lang="ru-RU" smtClean="0"/>
              <a:t>Показатели антиоксидантной, иммунной систем, гормонального профиля и др.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10249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/>
              <a:t>Реализация генетического потенциала</a:t>
            </a:r>
            <a:br>
              <a:rPr lang="ru-RU" sz="3200"/>
            </a:br>
            <a:r>
              <a:rPr lang="ru-RU" sz="3200"/>
              <a:t>более </a:t>
            </a:r>
            <a:r>
              <a:rPr lang="ru-RU" sz="2400"/>
              <a:t>250 генов, определяющих спортивную успешность</a:t>
            </a:r>
            <a:endParaRPr lang="ru-RU" sz="3200"/>
          </a:p>
        </p:txBody>
      </p:sp>
      <p:graphicFrame>
        <p:nvGraphicFramePr>
          <p:cNvPr id="8377" name="Group 185"/>
          <p:cNvGraphicFramePr>
            <a:graphicFrameLocks noGrp="1"/>
          </p:cNvGraphicFramePr>
          <p:nvPr>
            <p:ph idx="4294967295"/>
          </p:nvPr>
        </p:nvGraphicFramePr>
        <p:xfrm>
          <a:off x="1981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190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250"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Основные гены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Реакция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850"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ACE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Эффективность мышечного сокращения, гипертрофия мышечного волокна, скоростно-силовые качества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 1815739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Продукция быстрого сокращения; препятствие повреждениям, возникшим при эксцентрических мышечных сокращениях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 17602729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Регуляция мышечного гликолиза при интенсивной нагрузке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50"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1042713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Вазодилятация, липолитический эффект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50"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BDKRB2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Вазодилятация, регуляция выносливости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850"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PRARG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(Г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 1801282)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Адипогенез, инсулиновая чувствительность, поддержание уровня глюкозы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50"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8192678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Переход скелетных мышечных волокон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типа в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тип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50"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4680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Агрессивность, болевая чувствительность, минерализация костной ткани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663"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680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Метаболизм, рост и дифференцировка мышц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250"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179983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Поддержание сосудистого тонуса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008201"/>
      </p:ext>
    </p:extLst>
  </p:cSld>
  <p:clrMapOvr>
    <a:masterClrMapping/>
  </p:clrMapOvr>
  <p:transition/>
  <p:timing/>
</p:sld>
</file>

<file path=ppt/slides/slide7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Оценка фактического питания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Компьютерный анализ является наиболее популярным и широко применяемым методом анализа информации о потреблении пищи.</a:t>
            </a:r>
          </a:p>
          <a:p>
            <a:r>
              <a:rPr lang="ru-RU" smtClean="0"/>
              <a:t>Зарегистрированные продукты вводят в компьютерную программу анализа </a:t>
            </a:r>
            <a:r>
              <a:rPr lang="ru-RU"/>
              <a:t>питательных веществ и компьютер дает </a:t>
            </a:r>
            <a:r>
              <a:rPr lang="ru-RU" smtClean="0"/>
              <a:t>информацию о </a:t>
            </a:r>
            <a:r>
              <a:rPr lang="ru-RU"/>
              <a:t>ежедневно </a:t>
            </a:r>
            <a:r>
              <a:rPr lang="ru-RU" smtClean="0"/>
              <a:t>потребляемой </a:t>
            </a:r>
            <a:r>
              <a:rPr lang="ru-RU"/>
              <a:t>энергии, макро- и </a:t>
            </a:r>
            <a:r>
              <a:rPr lang="ru-RU" smtClean="0"/>
              <a:t>микроэлементах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06914"/>
      </p:ext>
    </p:extLst>
  </p:cSld>
  <p:clrMapOvr>
    <a:masterClrMapping/>
  </p:clrMapOvr>
  <p:transition/>
  <p:timing/>
</p:sld>
</file>

<file path=ppt/slides/slide7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AutoShape 2" descr="Картинки по запросу спортсмены едят в столовых"/>
          <p:cNvSpPr>
            <a:spLocks noChangeAspect="1" noChangeArrowheads="1"/>
          </p:cNvSpPr>
          <p:nvPr/>
        </p:nvSpPr>
        <p:spPr bwMode="auto">
          <a:xfrm>
            <a:off x="2754511" y="748906"/>
            <a:ext cx="17145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7" name="AutoShape 4" descr="Картинки по запросу спортсмены едят в столовых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794457" y="260649"/>
            <a:ext cx="8567671" cy="107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/>
              <a:t>Питание спортсмена – </a:t>
            </a:r>
            <a:r>
              <a:rPr lang="ru-RU" sz="4000" b="1"/>
              <a:t>индивидуализация</a:t>
            </a:r>
            <a:endParaRPr lang="ru-RU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62073" y="1463919"/>
            <a:ext cx="859664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Все математические расчеты осуществляются с использованием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лицензионного программного комплекса «Оптимальное питание 5.0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», что позволяет рассчитывать индивидуальный недельный рацион, учитывающий пищевые предпочтения и ограничения по здоровью, обеспечивающий необходимое разнообразие продуктов и отвечающий энергетическим и нутриентным потребностям спортсмена.</a:t>
            </a:r>
          </a:p>
          <a:p>
            <a:r>
              <a:rPr lang="ru-RU" sz="1350"/>
              <a:t> </a:t>
            </a:r>
          </a:p>
          <a:p>
            <a:r>
              <a:rPr lang="ru-RU" sz="135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072" y="3343276"/>
            <a:ext cx="3894095" cy="3289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407" y="3343277"/>
            <a:ext cx="4479313" cy="32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12594"/>
      </p:ext>
    </p:extLst>
  </p:cSld>
  <p:clrMapOvr>
    <a:masterClrMapping/>
  </p:clrMapOvr>
  <p:transition/>
  <p:timing/>
</p:sld>
</file>

<file path=ppt/slides/slide7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Питание </a:t>
            </a:r>
            <a:r>
              <a:rPr lang="ru-RU" smtClean="0"/>
              <a:t>спортсмена – что в реальности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>
                <a:solidFill>
                  <a:srgbClr val="0000FF"/>
                </a:solidFill>
              </a:rPr>
              <a:t>Энергетическая ценность среднесуточного рациона в спортивных учебных заведениях РБ </a:t>
            </a:r>
            <a:endParaRPr lang="ru-RU">
              <a:solidFill>
                <a:srgbClr val="0000FF"/>
              </a:solidFill>
            </a:endParaRPr>
          </a:p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55018"/>
      </p:ext>
    </p:extLst>
  </p:cSld>
  <p:clrMapOvr>
    <a:masterClrMapping/>
  </p:clrMapOvr>
  <p:transition/>
  <p:timing/>
</p:sld>
</file>

<file path=ppt/slides/slide7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297" y="188640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Энергетическая ценность среднесуточного рациона в спортивных учебных заведениях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01" y="1124744"/>
            <a:ext cx="8100392" cy="539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03435"/>
      </p:ext>
    </p:extLst>
  </p:cSld>
  <p:clrMapOvr>
    <a:masterClrMapping/>
  </p:clrMapOvr>
  <p:transition/>
  <p:timing/>
</p:sld>
</file>

<file path=ppt/slides/slide7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1"/>
          <p:cNvSpPr txBox="1"/>
          <p:nvPr/>
        </p:nvSpPr>
        <p:spPr>
          <a:xfrm>
            <a:off x="1631504" y="98188"/>
            <a:ext cx="8712968" cy="5225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90000"/>
              </a:lnSpc>
            </a:pPr>
            <a:r>
              <a:rPr lang="ru-RU" sz="1600">
                <a:solidFill>
                  <a:srgbClr val="FF0000"/>
                </a:solidFill>
              </a:rPr>
              <a:t>Соотношение фактической энергетической ценности суточного рациона и рекомендуемой с учетом вида спортивной дисциплины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097420"/>
              </p:ext>
            </p:extLst>
          </p:nvPr>
        </p:nvGraphicFramePr>
        <p:xfrm>
          <a:off x="1524000" y="836712"/>
          <a:ext cx="8604448" cy="2087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8891">
                  <a:extLst>
                    <a:ext uri="{9D8B030D-6E8A-4147-A177-3AD203B41FA5}">
                      <a16:colId xmlns:a16="http://schemas.microsoft.com/office/drawing/2014/main" val="997599780"/>
                    </a:ext>
                  </a:extLst>
                </a:gridCol>
                <a:gridCol w="1564445">
                  <a:extLst>
                    <a:ext uri="{9D8B030D-6E8A-4147-A177-3AD203B41FA5}">
                      <a16:colId xmlns:a16="http://schemas.microsoft.com/office/drawing/2014/main" val="3780552277"/>
                    </a:ext>
                  </a:extLst>
                </a:gridCol>
                <a:gridCol w="1351112">
                  <a:extLst>
                    <a:ext uri="{9D8B030D-6E8A-4147-A177-3AD203B41FA5}">
                      <a16:colId xmlns:a16="http://schemas.microsoft.com/office/drawing/2014/main" val="961876689"/>
                    </a:ext>
                  </a:extLst>
                </a:gridCol>
              </a:tblGrid>
              <a:tr h="445896">
                <a:tc rowSpan="2"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Учебное заведение</a:t>
                      </a:r>
                      <a:endParaRPr lang="ru-RU" sz="16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8500" marR="58500" marT="0" marB="0"/>
                </a:tc>
                <a:tc gridSpan="2"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Энергетическая ценность суточного рациона , Ккал</a:t>
                      </a:r>
                      <a:endParaRPr lang="ru-RU" sz="16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8500" marR="58500" marT="0" marB="0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770771"/>
                  </a:ext>
                </a:extLst>
              </a:tr>
              <a:tr h="138001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10-11 класс</a:t>
                      </a:r>
                      <a:endParaRPr lang="ru-RU" sz="16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8500" marR="58500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600" b="1">
                          <a:effectLst/>
                          <a:latin typeface="Arial" pitchFamily="34" charset="0"/>
                          <a:cs typeface="Arial" pitchFamily="34" charset="0"/>
                        </a:rPr>
                        <a:t>1-2 курс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00" marR="58500" marT="0" marB="0"/>
                </a:tc>
                <a:extLst>
                  <a:ext uri="{0D108BD9-81ED-4DB2-BD59-A6C34878D82A}">
                    <a16:rowId xmlns:a16="http://schemas.microsoft.com/office/drawing/2014/main" val="2031413331"/>
                  </a:ext>
                </a:extLst>
              </a:tr>
              <a:tr h="435664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УО «Минское государственное городское училище олимпийского резерва» (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Минимум</a:t>
                      </a:r>
                      <a:r>
                        <a:rPr lang="ru-RU" sz="1600" b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8500" marR="585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3334,0±437,4</a:t>
                      </a:r>
                      <a:endParaRPr lang="ru-RU" sz="16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8500" marR="585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3859,0±439,6</a:t>
                      </a:r>
                      <a:endParaRPr lang="ru-RU" sz="16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8500" marR="585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03076"/>
                  </a:ext>
                </a:extLst>
              </a:tr>
              <a:tr h="286833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УО «Республиканское государственное училище олимпийского резерва» (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Максимум</a:t>
                      </a: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00" marR="585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5841,2±711,4</a:t>
                      </a:r>
                      <a:endParaRPr lang="ru-RU" sz="16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8500" marR="585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6196,4±913,6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500" marR="5850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00593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604164"/>
              </p:ext>
            </p:extLst>
          </p:nvPr>
        </p:nvGraphicFramePr>
        <p:xfrm>
          <a:off x="1524000" y="3284985"/>
          <a:ext cx="9144000" cy="3626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5620">
                  <a:extLst>
                    <a:ext uri="{9D8B030D-6E8A-4147-A177-3AD203B41FA5}">
                      <a16:colId xmlns:a16="http://schemas.microsoft.com/office/drawing/2014/main" val="2596721792"/>
                    </a:ext>
                  </a:extLst>
                </a:gridCol>
                <a:gridCol w="1651128">
                  <a:extLst>
                    <a:ext uri="{9D8B030D-6E8A-4147-A177-3AD203B41FA5}">
                      <a16:colId xmlns:a16="http://schemas.microsoft.com/office/drawing/2014/main" val="2343972912"/>
                    </a:ext>
                  </a:extLst>
                </a:gridCol>
                <a:gridCol w="1447252">
                  <a:extLst>
                    <a:ext uri="{9D8B030D-6E8A-4147-A177-3AD203B41FA5}">
                      <a16:colId xmlns:a16="http://schemas.microsoft.com/office/drawing/2014/main" val="1304951645"/>
                    </a:ext>
                  </a:extLst>
                </a:gridCol>
              </a:tblGrid>
              <a:tr h="810488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Вид спортивной дисциплины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1587" marR="81587" marT="40793" marB="40793"/>
                </a:tc>
                <a:tc gridSpan="2"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Рекомендуемая энергетическая ценность суточного рациона , Ккал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1587" marR="81587" marT="40793" marB="40793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807"/>
                  </a:ext>
                </a:extLst>
              </a:tr>
              <a:tr h="374505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Мужчины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Женщины</a:t>
                      </a:r>
                      <a:endParaRPr lang="ru-RU" sz="1600" b="1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587" marR="81587" marT="40793" marB="40793"/>
                </a:tc>
                <a:extLst>
                  <a:ext uri="{0D108BD9-81ED-4DB2-BD59-A6C34878D82A}">
                    <a16:rowId xmlns:a16="http://schemas.microsoft.com/office/drawing/2014/main" val="3008398510"/>
                  </a:ext>
                </a:extLst>
              </a:tr>
              <a:tr h="66345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Гимнастика спортивная, гимнастика художественная, фехтование, фристайл, легкая атлетика, парусный спорт, прыжки в воду, плавание синхронное, теннис настольный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7365" marR="7365" marT="736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3600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1587" marR="81587" marT="40793" marB="4079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3100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1587" marR="81587" marT="40793" marB="4079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186061"/>
                  </a:ext>
                </a:extLst>
              </a:tr>
              <a:tr h="600001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Баскетбол, бокс, борьба вольная, борьба греко-римская, водное поло, волейбол, гандбол, дзюдо, теннис, футбол, таэквондо </a:t>
                      </a:r>
                      <a:r>
                        <a:rPr lang="en-US" sz="1600">
                          <a:effectLst/>
                        </a:rPr>
                        <a:t>WTF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3900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1587" marR="81587" marT="40793" marB="40793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3400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1587" marR="81587" marT="40793" marB="40793"/>
                </a:tc>
                <a:extLst>
                  <a:ext uri="{0D108BD9-81ED-4DB2-BD59-A6C34878D82A}">
                    <a16:rowId xmlns:a16="http://schemas.microsoft.com/office/drawing/2014/main" val="3312778495"/>
                  </a:ext>
                </a:extLst>
              </a:tr>
              <a:tr h="44646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mtClean="0">
                          <a:effectLst/>
                        </a:rPr>
                        <a:t>Плавание</a:t>
                      </a:r>
                      <a:r>
                        <a:rPr lang="ru-RU" sz="1600">
                          <a:effectLst/>
                        </a:rPr>
                        <a:t>, конькобежный спорт, гребля академическая, гребля на байдарках и каноэ, велосипедный спорт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499" marR="8499" marT="84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mtClean="0">
                          <a:effectLst/>
                        </a:rPr>
                        <a:t>4600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1587" marR="81587" marT="40793" marB="4079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mtClean="0">
                          <a:effectLst/>
                        </a:rPr>
                        <a:t>3900</a:t>
                      </a:r>
                      <a:endParaRPr lang="ru-RU" sz="160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587" marR="81587" marT="40793" marB="4079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374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0558"/>
      </p:ext>
    </p:extLst>
  </p:cSld>
  <p:clrMapOvr>
    <a:masterClrMapping/>
  </p:clrMapOvr>
  <p:transition/>
  <p:timing/>
</p:sld>
</file>

<file path=ppt/slides/slide7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2063552" y="1916833"/>
            <a:ext cx="8136904" cy="19082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Выводы:</a:t>
            </a:r>
          </a:p>
          <a:p>
            <a:pPr marL="342900" indent="-342900">
              <a:buFont typeface="+mj-lt"/>
              <a:buAutoNum type="arabicPeriod"/>
            </a:pPr>
            <a:r>
              <a:rPr lang="ru-RU"/>
              <a:t>Средняя энергетическая ценность суточных рационов в 6 из 9 спортивных учебных заведениях превышает максимальную рекомендуемую </a:t>
            </a:r>
          </a:p>
          <a:p>
            <a:pPr marL="342900" indent="-342900">
              <a:buFont typeface="+mj-lt"/>
              <a:buAutoNum type="arabicPeriod"/>
            </a:pPr>
            <a:r>
              <a:rPr lang="ru-RU"/>
              <a:t>Среднесуточные рационы составлены без учета вида спортивной дисциплины и фазы тренировочного цикла</a:t>
            </a:r>
          </a:p>
          <a:p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5384304" y="764704"/>
            <a:ext cx="1944216" cy="97268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>
                <a:solidFill>
                  <a:schemeClr val="tx1"/>
                </a:solidFill>
              </a:rPr>
              <a:t>Ой!</a:t>
            </a:r>
          </a:p>
        </p:txBody>
      </p:sp>
    </p:spTree>
    <p:extLst>
      <p:ext uri="{BB962C8B-B14F-4D97-AF65-F5344CB8AC3E}">
        <p14:creationId xmlns:p14="http://schemas.microsoft.com/office/powerpoint/2010/main" val="4036552275"/>
      </p:ext>
    </p:extLst>
  </p:cSld>
  <p:clrMapOvr>
    <a:masterClrMapping/>
  </p:clrMapOvr>
  <p:transition/>
  <p:timing/>
</p:sld>
</file>

<file path=ppt/slides/slide7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503712" y="116632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/>
              <a:t>Соотношение Б:Ж:У в среднесуточных рационах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37" y="2544723"/>
            <a:ext cx="3611471" cy="2470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50" y="4327337"/>
            <a:ext cx="3019293" cy="2498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56" y="2517567"/>
            <a:ext cx="3018284" cy="26243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1862" y="836713"/>
            <a:ext cx="1447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26261"/>
      </p:ext>
    </p:extLst>
  </p:cSld>
  <p:clrMapOvr>
    <a:masterClrMapping/>
  </p:clrMapOvr>
  <p:transition/>
  <p:timing/>
</p:sld>
</file>

<file path=ppt/slides/slide7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38" y="2204864"/>
            <a:ext cx="2988692" cy="2604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554" y="2060849"/>
            <a:ext cx="3064809" cy="2653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79" y="4071588"/>
            <a:ext cx="3201632" cy="2751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3712" y="116632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/>
              <a:t>Соотношение Б:Ж:У в среднесуточных рационах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1862" y="836713"/>
            <a:ext cx="1447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557133"/>
      </p:ext>
    </p:extLst>
  </p:cSld>
  <p:clrMapOvr>
    <a:masterClrMapping/>
  </p:clrMapOvr>
  <p:transition/>
  <p:timing/>
</p:sld>
</file>

<file path=ppt/slides/slide7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48" y="2564904"/>
            <a:ext cx="3014743" cy="2510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90" y="4149080"/>
            <a:ext cx="3117850" cy="265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92" y="2455811"/>
            <a:ext cx="3196208" cy="2728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3712" y="116632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/>
              <a:t>Соотношение Б:Ж:У в среднесуточных рационах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1862" y="836713"/>
            <a:ext cx="1447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206145"/>
      </p:ext>
    </p:extLst>
  </p:cSld>
  <p:clrMapOvr>
    <a:masterClrMapping/>
  </p:clrMapOvr>
  <p:transition/>
  <p:timing/>
</p:sld>
</file>

<file path=ppt/slides/slide7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847528" y="2492896"/>
            <a:ext cx="8280920" cy="2185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/>
              <a:t>Выводы:</a:t>
            </a:r>
          </a:p>
          <a:p>
            <a:r>
              <a:rPr lang="ru-RU"/>
              <a:t>Соотношение Б:Ж:У в среднесуточном рационе учащихся спортивных заведений не является оптимальным. В суточных рационах всех учебных заведений энергетическая ценность в большей степени обеспечивается за счет содержания жиров, что является фактором риска развития алиментарно-зависимых заболеваний и фактором риска формирования неправильных стереотипов пищевого поведения.</a:t>
            </a:r>
          </a:p>
        </p:txBody>
      </p:sp>
      <p:sp>
        <p:nvSpPr>
          <p:cNvPr id="3" name="Овальная выноска 2"/>
          <p:cNvSpPr/>
          <p:nvPr/>
        </p:nvSpPr>
        <p:spPr>
          <a:xfrm>
            <a:off x="5384304" y="764704"/>
            <a:ext cx="1944216" cy="97268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>
                <a:solidFill>
                  <a:schemeClr val="tx1"/>
                </a:solidFill>
              </a:rPr>
              <a:t>Ой!</a:t>
            </a:r>
          </a:p>
        </p:txBody>
      </p:sp>
    </p:spTree>
    <p:extLst>
      <p:ext uri="{BB962C8B-B14F-4D97-AF65-F5344CB8AC3E}">
        <p14:creationId xmlns:p14="http://schemas.microsoft.com/office/powerpoint/2010/main" val="105496031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600">
                <a:latin typeface="+mn-lt"/>
              </a:rPr>
              <a:t>Главный фактор физиологической потребности</a:t>
            </a:r>
            <a:endParaRPr lang="ru-RU" smtClean="0">
              <a:latin typeface="+mn-lt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ru-RU" sz="3000"/>
              <a:t>Ведущим критерием потребности человека в пищевых веществах </a:t>
            </a:r>
          </a:p>
          <a:p>
            <a:pPr marL="0" indent="0" algn="ctr">
              <a:buNone/>
              <a:defRPr/>
            </a:pPr>
            <a:r>
              <a:rPr lang="ru-RU" sz="3000"/>
              <a:t>(макро - и микронутриентах)  </a:t>
            </a:r>
          </a:p>
          <a:p>
            <a:pPr marL="0" indent="0" algn="ctr">
              <a:buNone/>
              <a:defRPr/>
            </a:pPr>
            <a:r>
              <a:rPr lang="ru-RU" sz="3000"/>
              <a:t>является </a:t>
            </a:r>
            <a:r>
              <a:rPr lang="ru-RU" sz="30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интенсивность обмена веществ</a:t>
            </a:r>
            <a:r>
              <a:rPr lang="ru-RU" sz="3000"/>
              <a:t>, зависимая от возраста, пола, физиологического состояния  и физической активности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4092266144"/>
      </p:ext>
    </p:extLst>
  </p:cSld>
  <p:clrMapOvr>
    <a:masterClrMapping/>
  </p:clrMapOvr>
  <p:transition/>
  <p:timing/>
</p:sld>
</file>

<file path=ppt/slides/slide8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11927" y="261259"/>
            <a:ext cx="8007928" cy="800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rgbClr val="3548FB"/>
                </a:solidFill>
              </a:rPr>
              <a:t>Знания о питании (правильном,  здоровом, рациональном, лечебном………..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72346" y="1483567"/>
            <a:ext cx="4655128" cy="1167270"/>
          </a:xfrm>
          <a:prstGeom prst="roundRect">
            <a:avLst/>
          </a:prstGeom>
          <a:solidFill>
            <a:srgbClr val="00B050"/>
          </a:solidFill>
          <a:ln>
            <a:solidFill>
              <a:srgbClr val="3548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/>
              <a:t>Концепция «оптимального питания»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3512" y="3232730"/>
            <a:ext cx="4536228" cy="1420407"/>
          </a:xfrm>
          <a:prstGeom prst="roundRect">
            <a:avLst/>
          </a:prstGeom>
          <a:solidFill>
            <a:srgbClr val="00B050"/>
          </a:solidFill>
          <a:ln>
            <a:solidFill>
              <a:srgbClr val="3548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/>
              <a:t>Закон соответствия энергетической ценности рациона суточным  энерготратам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82750" y="3209638"/>
            <a:ext cx="3985251" cy="1443498"/>
          </a:xfrm>
          <a:prstGeom prst="roundRect">
            <a:avLst/>
          </a:prstGeom>
          <a:solidFill>
            <a:srgbClr val="00B050"/>
          </a:solidFill>
          <a:ln>
            <a:solidFill>
              <a:srgbClr val="3548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/>
              <a:t>Закон соответствия состава рациона потребностям организма в пищевых веществах и энергии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461163" y="2743202"/>
            <a:ext cx="1454728" cy="434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526657" y="2743199"/>
            <a:ext cx="1666009" cy="434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4222173" y="4802911"/>
            <a:ext cx="4035137" cy="1588655"/>
          </a:xfrm>
          <a:prstGeom prst="roundRect">
            <a:avLst/>
          </a:prstGeom>
          <a:solidFill>
            <a:srgbClr val="00B050"/>
          </a:solidFill>
          <a:ln>
            <a:solidFill>
              <a:srgbClr val="3548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>
                <a:solidFill>
                  <a:schemeClr val="bg1"/>
                </a:solidFill>
              </a:rPr>
              <a:t>Нарушение законов </a:t>
            </a:r>
            <a:r>
              <a:rPr lang="ru-RU" sz="2400">
                <a:solidFill>
                  <a:schemeClr val="bg1"/>
                </a:solidFill>
              </a:rPr>
              <a:t>– 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риски развития и развитие алиментарно-зависимой патологии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410816" y="4063999"/>
            <a:ext cx="2100695" cy="674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682750" y="4108488"/>
            <a:ext cx="1666009" cy="655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398646"/>
      </p:ext>
    </p:extLst>
  </p:cSld>
  <p:clrMapOvr>
    <a:masterClrMapping/>
  </p:clrMapOvr>
  <p:transition/>
  <p:timing/>
</p:sld>
</file>

<file path=ppt/slides/slide8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00FF"/>
                </a:solidFill>
              </a:rPr>
              <a:t>Предложение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mtClean="0"/>
              <a:t>Внесение изменений в нормативно-правовую базу, регламентирую организацию питания спортсменов ( с учетом вида спорта, периода годичного цикла, возраста и т.д.)</a:t>
            </a:r>
          </a:p>
          <a:p>
            <a:pPr marL="0" indent="0" algn="ctr">
              <a:buNone/>
            </a:pPr>
            <a:r>
              <a:rPr lang="ru-RU" sz="2600" i="1"/>
              <a:t>Приказ Министерства спорта, туризма и молодежной политики РФ от 24 декабря 2010 г. N 1414 "Об утверждении Концепции спортивного питания в Российской Федерации и подготовке Плана мероприятий по реализации Концепции спортивного питания в Российской Федерации"</a:t>
            </a:r>
          </a:p>
          <a:p>
            <a:endParaRPr lang="ru-RU" smtClean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589431"/>
      </p:ext>
    </p:extLst>
  </p:cSld>
  <p:clrMapOvr>
    <a:masterClrMapping/>
  </p:clrMapOvr>
  <p:transition/>
  <p:timing/>
</p:sld>
</file>

<file path=ppt/slides/slide8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Питание - перспективы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mtClean="0"/>
              <a:t>Организация производства отечественного спортивного питания и биологически активных добавок с более высоким содержанием активных веществ – решение задач:</a:t>
            </a:r>
          </a:p>
          <a:p>
            <a:r>
              <a:rPr lang="ru-RU" err="1" smtClean="0"/>
              <a:t>Импортозамещение</a:t>
            </a:r>
            <a:endParaRPr lang="ru-RU" smtClean="0"/>
          </a:p>
          <a:p>
            <a:r>
              <a:rPr lang="ru-RU" smtClean="0"/>
              <a:t>Возможность </a:t>
            </a:r>
            <a:r>
              <a:rPr lang="ru-RU"/>
              <a:t>постоянного допинг </a:t>
            </a:r>
            <a:r>
              <a:rPr lang="ru-RU" smtClean="0"/>
              <a:t>контроля</a:t>
            </a:r>
          </a:p>
          <a:p>
            <a:r>
              <a:rPr lang="ru-RU" smtClean="0"/>
              <a:t>Независимость от глобальной ситуации в мире! (эпидемии, валютный курс, финансовое состояние фармпредприятий).</a:t>
            </a:r>
          </a:p>
          <a:p>
            <a:pPr marL="0" indent="0" algn="ctr">
              <a:buNone/>
            </a:pPr>
            <a:r>
              <a:rPr lang="ru-RU" i="1" smtClean="0"/>
              <a:t>Этап разработки технического задания и внесения изменений в нормативные документы!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51578"/>
      </p:ext>
    </p:extLst>
  </p:cSld>
  <p:clrMapOvr>
    <a:masterClrMapping/>
  </p:clrMapOvr>
  <p:transition/>
  <p:timing/>
</p:sld>
</file>

<file path=ppt/slides/slide8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866330"/>
          </a:xfrm>
        </p:spPr>
        <p:txBody>
          <a:bodyPr/>
          <a:lstStyle/>
          <a:p>
            <a:r>
              <a:rPr lang="ru-RU" b="1" u="sng" smtClean="0">
                <a:solidFill>
                  <a:srgbClr val="0000FF"/>
                </a:solidFill>
              </a:rPr>
              <a:t>Благодарю за внимание!</a:t>
            </a:r>
            <a:endParaRPr lang="ru-RU" b="1" u="sng">
              <a:solidFill>
                <a:srgbClr val="0000FF"/>
              </a:solidFill>
            </a:endParaRPr>
          </a:p>
        </p:txBody>
      </p:sp>
      <p:pic>
        <p:nvPicPr>
          <p:cNvPr id="5" name="Рисунок 4" descr="logo_rnpc_sporta_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7100" y="197385"/>
            <a:ext cx="611505" cy="6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1" descr="D:\RNPC sporta\2019\новое здание рнп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1"/>
          <a:stretch>
            <a:fillRect/>
          </a:stretch>
        </p:blipFill>
        <p:spPr bwMode="auto">
          <a:xfrm>
            <a:off x="1897100" y="2377018"/>
            <a:ext cx="8231349" cy="4251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04402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Питание </a:t>
            </a:r>
            <a:r>
              <a:rPr lang="ru-RU" smtClean="0"/>
              <a:t>спортсмена - основы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600200"/>
            <a:ext cx="8640960" cy="47091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оложения </a:t>
            </a:r>
            <a:r>
              <a:rPr lang="ru-RU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консенсуса о питании </a:t>
            </a:r>
            <a:r>
              <a:rPr lang="ru-RU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спортсменов</a:t>
            </a:r>
          </a:p>
          <a:p>
            <a:pPr marL="0" indent="0" algn="ctr">
              <a:buNone/>
            </a:pPr>
            <a:r>
              <a:rPr lang="ru-RU" sz="2100" i="1"/>
              <a:t>(</a:t>
            </a:r>
            <a:r>
              <a:rPr lang="en-US" sz="2100" i="1"/>
              <a:t>IOC Consensus Statement on Sports Nutrition / Nutrition for Athletes – A practical guide to eating for health and performance</a:t>
            </a:r>
            <a:r>
              <a:rPr lang="ru-RU" sz="2100" i="1"/>
              <a:t>):</a:t>
            </a:r>
          </a:p>
          <a:p>
            <a:pPr marL="0" indent="0" algn="ctr">
              <a:buNone/>
            </a:pPr>
            <a:r>
              <a:rPr lang="ru-RU" i="1" smtClean="0"/>
              <a:t>«…на </a:t>
            </a:r>
            <a:r>
              <a:rPr lang="ru-RU" i="1"/>
              <a:t>современном уровне развития спорта необходима </a:t>
            </a:r>
            <a:r>
              <a:rPr lang="ru-RU" i="1" smtClean="0"/>
              <a:t>организация…» </a:t>
            </a:r>
          </a:p>
          <a:p>
            <a:pPr algn="ctr"/>
            <a:r>
              <a:rPr lang="ru-RU" smtClean="0"/>
              <a:t>контроля </a:t>
            </a:r>
            <a:r>
              <a:rPr lang="ru-RU"/>
              <a:t>нутритивного </a:t>
            </a:r>
            <a:r>
              <a:rPr lang="ru-RU" smtClean="0"/>
              <a:t>статуса</a:t>
            </a:r>
          </a:p>
          <a:p>
            <a:pPr algn="ctr"/>
            <a:r>
              <a:rPr lang="ru-RU" smtClean="0"/>
              <a:t>индивидуальный </a:t>
            </a:r>
            <a:r>
              <a:rPr lang="ru-RU"/>
              <a:t>подбор </a:t>
            </a:r>
            <a:r>
              <a:rPr lang="ru-RU" smtClean="0"/>
              <a:t>питания</a:t>
            </a:r>
          </a:p>
          <a:p>
            <a:pPr algn="ctr"/>
            <a:r>
              <a:rPr lang="ru-RU" u="sng" smtClean="0"/>
              <a:t>улучшение </a:t>
            </a:r>
            <a:r>
              <a:rPr lang="ru-RU" u="sng"/>
              <a:t>информированности </a:t>
            </a:r>
            <a:r>
              <a:rPr lang="ru-RU"/>
              <a:t>спортсменов, их родителей и тренеров в области современных научных представлений о питании </a:t>
            </a:r>
          </a:p>
        </p:txBody>
      </p:sp>
    </p:spTree>
    <p:extLst>
      <p:ext uri="{BB962C8B-B14F-4D97-AF65-F5344CB8AC3E}">
        <p14:creationId xmlns:p14="http://schemas.microsoft.com/office/powerpoint/2010/main" val="17496936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457</Paragraphs>
  <Slides>83</Slides>
  <Notes>2</Notes>
  <TotalTime>319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baseType="lpstr" size="90">
      <vt:lpstr>Arial</vt:lpstr>
      <vt:lpstr>Calibri</vt:lpstr>
      <vt:lpstr>Times New Roman</vt:lpstr>
      <vt:lpstr>Wingdings</vt:lpstr>
      <vt:lpstr>Trebuchet MS</vt:lpstr>
      <vt:lpstr>Lucida Sans Unicode</vt:lpstr>
      <vt:lpstr>Тема Office</vt:lpstr>
      <vt:lpstr>Спортивное питание – стандарты, реалии, перспективы.</vt:lpstr>
      <vt:lpstr>Питание спортсмена. Основы.</vt:lpstr>
      <vt:lpstr>Питание спортсмена – почему важно</vt:lpstr>
      <vt:lpstr>PowerPoint Presentation</vt:lpstr>
      <vt:lpstr>Питание спортсмена – факты</vt:lpstr>
      <vt:lpstr>Питание спортсмена – как выбрать</vt:lpstr>
      <vt:lpstr>Реализация генетического потенциалаболее 250 генов, определяющих спортивную успешность</vt:lpstr>
      <vt:lpstr>Главный фактор физиологической потребности</vt:lpstr>
      <vt:lpstr>Питание спортсмена - основы</vt:lpstr>
      <vt:lpstr>Питание спортсмена - основы</vt:lpstr>
      <vt:lpstr>Питание спортсмена - основы</vt:lpstr>
      <vt:lpstr>Питание спортсмена - основы</vt:lpstr>
      <vt:lpstr>Питание спортсмена - принципы</vt:lpstr>
      <vt:lpstr>Питание спортсмена - требования</vt:lpstr>
      <vt:lpstr>Питание спортсмена - правила</vt:lpstr>
      <vt:lpstr>Эргогенное питание. Основы.</vt:lpstr>
      <vt:lpstr>Эргогенное питание. Основы.</vt:lpstr>
      <vt:lpstr>IOC Consensus</vt:lpstr>
      <vt:lpstr>Питание спортсмена – концепция РНПЦ спорта</vt:lpstr>
      <vt:lpstr>Питание спортсмена – как надо</vt:lpstr>
      <vt:lpstr>PowerPoint Presentation</vt:lpstr>
      <vt:lpstr>Потребность в основных пищевых веществах</vt:lpstr>
      <vt:lpstr>Питание - белок</vt:lpstr>
      <vt:lpstr>Питание - белок</vt:lpstr>
      <vt:lpstr>Питание - белок</vt:lpstr>
      <vt:lpstr>Питание - белок</vt:lpstr>
      <vt:lpstr>Питание - белок</vt:lpstr>
      <vt:lpstr>Питание - белок</vt:lpstr>
      <vt:lpstr>Положения Международного общества спортивного питания International society of sports nutrition position stand: protein and exercise. 2017.</vt:lpstr>
      <vt:lpstr>Питание - углеводы</vt:lpstr>
      <vt:lpstr>Питание - углеводы</vt:lpstr>
      <vt:lpstr>Питание - углеводы</vt:lpstr>
      <vt:lpstr>Гликемический индекс (ГИ) – это скорость усвоения разных углеводов – способность повышать уровень сахара в крови (ГИ 100 –  у белого хлеба).</vt:lpstr>
      <vt:lpstr>Как работают мышцы</vt:lpstr>
      <vt:lpstr>Потребность в углеводах</vt:lpstr>
      <vt:lpstr>Питание - жиры</vt:lpstr>
      <vt:lpstr>PowerPoint Presentation</vt:lpstr>
      <vt:lpstr>PowerPoint Presentation</vt:lpstr>
      <vt:lpstr>Питание - жиры</vt:lpstr>
      <vt:lpstr>Питание - витамины</vt:lpstr>
      <vt:lpstr>Дозы витаминов, рекомендуемые для спортсменов на различных этапах подготовки.</vt:lpstr>
      <vt:lpstr>IOC Consensus</vt:lpstr>
      <vt:lpstr>Эргогенное питание. Основы.</vt:lpstr>
      <vt:lpstr>«Пирамида спортивного питания»</vt:lpstr>
      <vt:lpstr>«Пирамида спортивного питания»</vt:lpstr>
      <vt:lpstr>«Пирамида спортивного питания»</vt:lpstr>
      <vt:lpstr>ПД для профилактики или лечения дефицита нутриентов. Вит Д. </vt:lpstr>
      <vt:lpstr> ПД для профилактики или лечения дефицита нутриентов. Вит Д. </vt:lpstr>
      <vt:lpstr>Витамин Д – контроль – концепция РНПЦ спорта</vt:lpstr>
      <vt:lpstr>ПД для профилактики или лечения дефицита нутриентов. Кальций.</vt:lpstr>
      <vt:lpstr>ПД для профилактики или лечения дефицита нутриентов. Кальций.</vt:lpstr>
      <vt:lpstr>ПД улучшающие физическую подготовленность.Кофеин.</vt:lpstr>
      <vt:lpstr>ПД улучшающие физическую подготовленность.Кофеин.</vt:lpstr>
      <vt:lpstr>ПД улучшающие физическую подготовленность.Креатин.</vt:lpstr>
      <vt:lpstr>ПД улучшающие физическую подготовленность.Креатин.</vt:lpstr>
      <vt:lpstr>ПД улучшающие физическую подготовленность. β-аланин.</vt:lpstr>
      <vt:lpstr>ИММУНИТЕТ СПОРТСМЕНА</vt:lpstr>
      <vt:lpstr>ИММУНИТЕТ СПОРТСМЕНА</vt:lpstr>
      <vt:lpstr>ИММУНИТЕТ СПОРТСМЕНА</vt:lpstr>
      <vt:lpstr>ИММУНИТЕТ СПОРТСМЕНА</vt:lpstr>
      <vt:lpstr>ИММУНИТЕТ СПОРТСМЕНА</vt:lpstr>
      <vt:lpstr>Хондропротекторы</vt:lpstr>
      <vt:lpstr>Классификация хондропрортекторов</vt:lpstr>
      <vt:lpstr>Адаптогены</vt:lpstr>
      <vt:lpstr>Адаптогены</vt:lpstr>
      <vt:lpstr>Адаптогены</vt:lpstr>
      <vt:lpstr>SUMMARY</vt:lpstr>
      <vt:lpstr>Питание спортсмена – распределение по виду спорта</vt:lpstr>
      <vt:lpstr>Методы оценки пищевого статуса</vt:lpstr>
      <vt:lpstr>Оценка фактического питания</vt:lpstr>
      <vt:lpstr>Питание спортсмена – индивидуализация</vt:lpstr>
      <vt:lpstr>Питание спортсмена – что в реальности</vt:lpstr>
      <vt:lpstr>Энергетическая ценность среднесуточного рациона в спортивных учебных заведениях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Предложение</vt:lpstr>
      <vt:lpstr>Питание - перспективы</vt:lpstr>
      <vt:lpstr>Благодарю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Admin</dc:creator>
  <cp:lastModifiedBy>Igor</cp:lastModifiedBy>
  <cp:revision>38</cp:revision>
  <dcterms:created xsi:type="dcterms:W3CDTF">2020-09-07T08:00:35Z</dcterms:created>
  <dcterms:modified xsi:type="dcterms:W3CDTF">2025-11-21T06:47:35Z</dcterms:modified>
</cp:coreProperties>
</file>