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23"/>
  </p:notesMasterIdLst>
  <p:sldIdLst>
    <p:sldId id="256" r:id="rId2"/>
    <p:sldId id="257" r:id="rId3"/>
    <p:sldId id="267" r:id="rId4"/>
    <p:sldId id="268" r:id="rId5"/>
    <p:sldId id="258" r:id="rId6"/>
    <p:sldId id="272" r:id="rId7"/>
    <p:sldId id="269" r:id="rId8"/>
    <p:sldId id="270" r:id="rId9"/>
    <p:sldId id="271" r:id="rId10"/>
    <p:sldId id="259" r:id="rId11"/>
    <p:sldId id="277" r:id="rId12"/>
    <p:sldId id="260" r:id="rId13"/>
    <p:sldId id="261" r:id="rId14"/>
    <p:sldId id="262" r:id="rId15"/>
    <p:sldId id="273" r:id="rId16"/>
    <p:sldId id="263" r:id="rId17"/>
    <p:sldId id="274" r:id="rId18"/>
    <p:sldId id="265" r:id="rId19"/>
    <p:sldId id="276" r:id="rId20"/>
    <p:sldId id="275" r:id="rId21"/>
    <p:sldId id="278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135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31803F-B3C3-4003-9AFF-F58890FBD169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FE07B5-A05C-407B-BD63-37B7FBC9AA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78332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FE07B5-A05C-407B-BD63-37B7FBC9AA3D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48005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14.03.2023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14.03.2023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14.03.2023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14.03.2023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14.03.2023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g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A1%D0%BE%D0%BC%D0%B0%D1%82%D0%BE%D1%82%D1%80%D0%BE%D0%BF%D0%B8%D0%BD" TargetMode="External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gif"/><Relationship Id="rId5" Type="http://schemas.openxmlformats.org/officeDocument/2006/relationships/hyperlink" Target="https://ru.wikipedia.org/wiki/%D0%9F%D0%BE%D0%BB%D0%BE%D0%B2%D1%8B%D0%B5_%D0%B3%D0%BE%D1%80%D0%BC%D0%BE%D0%BD%D1%8B" TargetMode="External"/><Relationship Id="rId4" Type="http://schemas.openxmlformats.org/officeDocument/2006/relationships/hyperlink" Target="https://ru.wikipedia.org/wiki/%D0%A9%D0%B8%D1%82%D0%BE%D0%B2%D0%B8%D0%B4%D0%BD%D0%B0%D1%8F_%D0%B6%D0%B5%D0%BB%D0%B5%D0%B7%D0%B0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0%D0%BF%D0%BF%D0%B5%D1%82%D0%B8%D1%82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260648"/>
            <a:ext cx="7772400" cy="1470025"/>
          </a:xfrm>
        </p:spPr>
        <p:txBody>
          <a:bodyPr>
            <a:normAutofit/>
          </a:bodyPr>
          <a:lstStyle/>
          <a:p>
            <a:r>
              <a:rPr lang="ru-RU" dirty="0" smtClean="0"/>
              <a:t>Последствия употребления запрещенных препаратов(допинг).</a:t>
            </a:r>
            <a:br>
              <a:rPr lang="ru-RU" dirty="0" smtClean="0"/>
            </a:br>
            <a:r>
              <a:rPr lang="en-US" dirty="0" smtClean="0"/>
              <a:t>WADA 2023</a:t>
            </a:r>
            <a:r>
              <a:rPr lang="ru-RU" dirty="0" smtClean="0"/>
              <a:t>. Изменения.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43808" y="5013176"/>
            <a:ext cx="6172200" cy="1371600"/>
          </a:xfrm>
        </p:spPr>
        <p:txBody>
          <a:bodyPr/>
          <a:lstStyle/>
          <a:p>
            <a:r>
              <a:rPr lang="ru-RU" dirty="0" smtClean="0"/>
              <a:t>Подготовил врач спортивной медицины – Андрейчик Кирилл Олегович.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S3. </a:t>
            </a:r>
            <a:r>
              <a:rPr lang="ru-RU" dirty="0" smtClean="0"/>
              <a:t>Бета-2  агонисты.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116632"/>
            <a:ext cx="2592288" cy="2121913"/>
          </a:xfrm>
        </p:spPr>
      </p:pic>
      <p:sp>
        <p:nvSpPr>
          <p:cNvPr id="6" name="TextBox 5"/>
          <p:cNvSpPr txBox="1"/>
          <p:nvPr/>
        </p:nvSpPr>
        <p:spPr>
          <a:xfrm>
            <a:off x="179512" y="1196752"/>
            <a:ext cx="799288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Применяются для лечения бронхиальной астмы, </a:t>
            </a:r>
          </a:p>
          <a:p>
            <a:r>
              <a:rPr lang="ru-RU" dirty="0" smtClean="0"/>
              <a:t>ХОБЛ.</a:t>
            </a:r>
          </a:p>
          <a:p>
            <a:endParaRPr lang="ru-RU" dirty="0"/>
          </a:p>
          <a:p>
            <a:r>
              <a:rPr lang="ru-RU" dirty="0" smtClean="0"/>
              <a:t>Расширяют бронхи, ликвидируют </a:t>
            </a:r>
            <a:r>
              <a:rPr lang="ru-RU" dirty="0" err="1" smtClean="0"/>
              <a:t>бронхообструкцию</a:t>
            </a:r>
            <a:r>
              <a:rPr lang="ru-RU" dirty="0" smtClean="0"/>
              <a:t>.</a:t>
            </a:r>
          </a:p>
          <a:p>
            <a:r>
              <a:rPr lang="ru-RU" dirty="0" smtClean="0"/>
              <a:t>Недавние исследования – обладает </a:t>
            </a:r>
            <a:r>
              <a:rPr lang="ru-RU" dirty="0" err="1" smtClean="0"/>
              <a:t>антикатаболическим</a:t>
            </a:r>
            <a:r>
              <a:rPr lang="ru-RU" dirty="0" smtClean="0"/>
              <a:t> эффектом.</a:t>
            </a:r>
          </a:p>
          <a:p>
            <a:endParaRPr lang="ru-RU" dirty="0"/>
          </a:p>
          <a:p>
            <a:r>
              <a:rPr lang="ru-RU" dirty="0" smtClean="0"/>
              <a:t>Запрещены в соревновательный и </a:t>
            </a:r>
            <a:r>
              <a:rPr lang="ru-RU" dirty="0" err="1" smtClean="0"/>
              <a:t>внесоревновательный</a:t>
            </a:r>
            <a:r>
              <a:rPr lang="ru-RU" dirty="0" smtClean="0"/>
              <a:t> периоды</a:t>
            </a:r>
          </a:p>
          <a:p>
            <a:endParaRPr lang="ru-RU" dirty="0"/>
          </a:p>
          <a:p>
            <a:r>
              <a:rPr lang="ru-RU" dirty="0" smtClean="0"/>
              <a:t>Негативные последствия применения</a:t>
            </a:r>
            <a:r>
              <a:rPr lang="en-US" dirty="0" smtClean="0"/>
              <a:t>: 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Тахикардия, повышение АД.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Проаритмогенное действие.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Возбуждение ЦНС, тремор.</a:t>
            </a:r>
          </a:p>
          <a:p>
            <a:pPr marL="285750" indent="-285750">
              <a:buFontTx/>
              <a:buChar char="-"/>
            </a:pP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9321" y="0"/>
            <a:ext cx="7467600" cy="1143000"/>
          </a:xfrm>
        </p:spPr>
        <p:txBody>
          <a:bodyPr/>
          <a:lstStyle/>
          <a:p>
            <a:r>
              <a:rPr lang="ru-RU" dirty="0" smtClean="0"/>
              <a:t>Норвежские лыжники – астматики.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268760"/>
            <a:ext cx="3284365" cy="2736304"/>
          </a:xfrm>
        </p:spPr>
      </p:pic>
      <p:sp>
        <p:nvSpPr>
          <p:cNvPr id="6" name="TextBox 5"/>
          <p:cNvSpPr txBox="1"/>
          <p:nvPr/>
        </p:nvSpPr>
        <p:spPr>
          <a:xfrm>
            <a:off x="3607893" y="1268760"/>
            <a:ext cx="463651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Ингаляционные Бета – 2 агонисты ( </a:t>
            </a:r>
            <a:r>
              <a:rPr lang="ru-RU" dirty="0" err="1" smtClean="0"/>
              <a:t>сальбутамол</a:t>
            </a:r>
            <a:r>
              <a:rPr lang="ru-RU" dirty="0" smtClean="0"/>
              <a:t>, фенотерол…) часто использовались норвежскими лыжниками для повышения работоспособности.</a:t>
            </a:r>
          </a:p>
          <a:p>
            <a:endParaRPr lang="ru-RU" dirty="0"/>
          </a:p>
          <a:p>
            <a:r>
              <a:rPr lang="ru-RU" dirty="0" smtClean="0"/>
              <a:t>- В 2016 году за превышение допустимого уровня </a:t>
            </a:r>
            <a:r>
              <a:rPr lang="ru-RU" dirty="0" err="1" smtClean="0"/>
              <a:t>сальбутамола</a:t>
            </a:r>
            <a:r>
              <a:rPr lang="ru-RU" dirty="0" smtClean="0"/>
              <a:t> был дисквалифицирован Мартин </a:t>
            </a:r>
            <a:r>
              <a:rPr lang="ru-RU" dirty="0" err="1" smtClean="0"/>
              <a:t>Сундбю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23528" y="4005064"/>
            <a:ext cx="777686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- По свидетельствам очевидцев в тот год врачами норвежской команды к местам проведения этапов Кубка Мира было доставлено 6000 доз Б-2- АМ.</a:t>
            </a:r>
          </a:p>
          <a:p>
            <a:endParaRPr lang="ru-RU" dirty="0"/>
          </a:p>
          <a:p>
            <a:r>
              <a:rPr lang="ru-RU" dirty="0" smtClean="0"/>
              <a:t> - В Европе оформить диагноз – </a:t>
            </a:r>
            <a:r>
              <a:rPr lang="en-US" dirty="0" smtClean="0"/>
              <a:t>“</a:t>
            </a:r>
            <a:r>
              <a:rPr lang="ru-RU" dirty="0" smtClean="0"/>
              <a:t>Бронхиальная астма</a:t>
            </a:r>
            <a:r>
              <a:rPr lang="en-US" dirty="0" smtClean="0"/>
              <a:t>”</a:t>
            </a:r>
            <a:r>
              <a:rPr lang="ru-RU" dirty="0" smtClean="0"/>
              <a:t> значительно проще. </a:t>
            </a:r>
            <a:endParaRPr lang="en-US" dirty="0" smtClean="0"/>
          </a:p>
          <a:p>
            <a:endParaRPr lang="en-US" dirty="0"/>
          </a:p>
          <a:p>
            <a:r>
              <a:rPr lang="ru-RU" dirty="0" smtClean="0"/>
              <a:t> - Превысить разрешимую дозу Б-2-АМ можно и ингаляционным способом введения.</a:t>
            </a:r>
          </a:p>
          <a:p>
            <a:endParaRPr lang="ru-RU" dirty="0"/>
          </a:p>
          <a:p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535816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S4.</a:t>
            </a:r>
            <a:r>
              <a:rPr lang="ru-RU" dirty="0" smtClean="0"/>
              <a:t>Гормоны и модуляторы метаболизма.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268760"/>
            <a:ext cx="7467600" cy="5205192"/>
          </a:xfrm>
        </p:spPr>
        <p:txBody>
          <a:bodyPr/>
          <a:lstStyle/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большинства субстанций из данной группы 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линические эффекты и негативные последствия употребления подобны анаболическим агентам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S1.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Мельдоний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(с 2016) и </a:t>
            </a:r>
            <a:r>
              <a:rPr lang="ru-RU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триметазидин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(с 2015) – модуляторы метаболизма.</a:t>
            </a:r>
          </a:p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- гипотензия, тахикардия, другие общие побочные реакции.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3233592"/>
            <a:ext cx="3240360" cy="324036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3298431"/>
            <a:ext cx="2794865" cy="279486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S5. </a:t>
            </a:r>
            <a:r>
              <a:rPr lang="ru-RU" dirty="0" smtClean="0"/>
              <a:t>Диуретики и маскирующие агенты.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Часто используются для сокрытия употребления иных запрещенных субстанций.</a:t>
            </a:r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Запрещены постоянно.</a:t>
            </a:r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Негативные реакции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buFontTx/>
              <a:buChar char="-"/>
            </a:pP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Гипокалиемия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негативное влияние на ССС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тахикардия, проаритмогенное действие).</a:t>
            </a:r>
          </a:p>
          <a:p>
            <a:pPr>
              <a:buFontTx/>
              <a:buChar char="-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Обезвоживание.</a:t>
            </a:r>
          </a:p>
          <a:p>
            <a:pPr>
              <a:buFontTx/>
              <a:buChar char="-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Падение АД( как острое(коллапс), так и длительное снижение АД).</a:t>
            </a:r>
          </a:p>
          <a:p>
            <a:pPr marL="0" indent="0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509120"/>
            <a:ext cx="2551121" cy="1734762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7467600" cy="1143000"/>
          </a:xfrm>
        </p:spPr>
        <p:txBody>
          <a:bodyPr/>
          <a:lstStyle/>
          <a:p>
            <a:r>
              <a:rPr lang="en-US" dirty="0" smtClean="0"/>
              <a:t>S6. </a:t>
            </a:r>
            <a:r>
              <a:rPr lang="ru-RU" dirty="0" smtClean="0"/>
              <a:t>Стимуляторы.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345047"/>
            <a:ext cx="7467600" cy="5128905"/>
          </a:xfrm>
        </p:spPr>
        <p:txBody>
          <a:bodyPr/>
          <a:lstStyle/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Запрещены в соревновательный период.</a:t>
            </a:r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Клинические эффекты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buFontTx/>
              <a:buChar char="-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активируют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биоэлектрическую активность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мозга</a:t>
            </a:r>
            <a:endParaRPr lang="en-US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повышают выносливость и физическую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работоспособность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Tx/>
              <a:buChar char="-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оказывают быстро наступающий психостимулирующий эффект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/>
              <a:t>   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202047"/>
            <a:ext cx="1881906" cy="188190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5356" y="4037076"/>
            <a:ext cx="3028950" cy="150495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1143000"/>
          </a:xfrm>
        </p:spPr>
        <p:txBody>
          <a:bodyPr/>
          <a:lstStyle/>
          <a:p>
            <a:r>
              <a:rPr lang="ru-RU" dirty="0" smtClean="0"/>
              <a:t>Негативные последствия приёма.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 особенностью эффектов </a:t>
            </a:r>
            <a:r>
              <a:rPr lang="ru-RU" sz="1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психостимуляторов</a:t>
            </a:r>
            <a:r>
              <a:rPr lang="ru-RU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является их истощающее действие. При их длительном применении и применении у ослабленных, </a:t>
            </a:r>
            <a:r>
              <a:rPr lang="ru-RU" sz="1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астенизированных</a:t>
            </a:r>
            <a:r>
              <a:rPr lang="ru-RU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утомленных лиц может происходить срыв работоспособности и резкое ухудшение функционального состояния.</a:t>
            </a:r>
            <a:br>
              <a:rPr lang="ru-RU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Негативные последствия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1)со стороны ССС(тахикардия,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проаритмогенное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действие, гипертрофия отделов сердца, ХСН…)</a:t>
            </a:r>
          </a:p>
          <a:p>
            <a:pPr marL="0" indent="0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2)Со стороны внутренних органов(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стеатогепатоз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протеинурия, ХБП…)</a:t>
            </a:r>
          </a:p>
          <a:p>
            <a:pPr marL="0" indent="0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3)Со стороны ЦНС( бессонница, потеря аппетита, раздражимость, агрессивность, апатия, зависимость …)</a:t>
            </a:r>
          </a:p>
          <a:p>
            <a:pPr marL="0" indent="0">
              <a:buNone/>
            </a:pP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95044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7467600" cy="638944"/>
          </a:xfrm>
        </p:spPr>
        <p:txBody>
          <a:bodyPr/>
          <a:lstStyle/>
          <a:p>
            <a:r>
              <a:rPr lang="en-US" dirty="0" smtClean="0"/>
              <a:t>S7. </a:t>
            </a:r>
            <a:r>
              <a:rPr lang="ru-RU" dirty="0" smtClean="0"/>
              <a:t>Наркотики. </a:t>
            </a:r>
            <a:r>
              <a:rPr lang="en-US" dirty="0" smtClean="0"/>
              <a:t>S8.</a:t>
            </a:r>
            <a:r>
              <a:rPr lang="ru-RU" dirty="0" err="1" smtClean="0"/>
              <a:t>Каннабиноиды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755576"/>
            <a:ext cx="8280919" cy="5913784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7467600" cy="43691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Примеры употребления.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19" y="749205"/>
            <a:ext cx="1368153" cy="1944216"/>
          </a:xfrm>
        </p:spPr>
      </p:pic>
      <p:sp>
        <p:nvSpPr>
          <p:cNvPr id="6" name="TextBox 5"/>
          <p:cNvSpPr txBox="1"/>
          <p:nvPr/>
        </p:nvSpPr>
        <p:spPr>
          <a:xfrm>
            <a:off x="1643690" y="507373"/>
            <a:ext cx="465650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Петтер</a:t>
            </a:r>
            <a:r>
              <a:rPr lang="ru-RU" sz="1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Нортуг</a:t>
            </a:r>
            <a:r>
              <a:rPr lang="ru-RU" sz="1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Норвежский лыжник, 2-кратный Олимпийский чемпион. 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Употребление – Кокаин,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психоактивные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вещества.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2497758"/>
            <a:ext cx="2449908" cy="184045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195736" y="2485163"/>
            <a:ext cx="47789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Майкл </a:t>
            </a:r>
            <a:r>
              <a:rPr lang="ru-RU" sz="16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Фелпс</a:t>
            </a:r>
            <a:r>
              <a:rPr lang="ru-RU" sz="1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23 - кратный Олимпийский чемпион. 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Употребление – марихуана.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19" y="4509120"/>
            <a:ext cx="1659508" cy="207770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051720" y="4509120"/>
            <a:ext cx="41044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Одом</a:t>
            </a:r>
            <a:r>
              <a:rPr lang="ru-RU" sz="1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Ламар</a:t>
            </a:r>
            <a:r>
              <a:rPr lang="ru-RU" sz="1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бывший профессиональный баскетболист(НБА).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Употребление – героин, кокаин, марихуана.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2015 пережил клиническую смерть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63494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S9. </a:t>
            </a:r>
            <a:r>
              <a:rPr lang="ru-RU" dirty="0" err="1" smtClean="0"/>
              <a:t>Глюкокортикоиды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274638"/>
            <a:ext cx="3404076" cy="1672282"/>
          </a:xfrm>
        </p:spPr>
      </p:pic>
      <p:sp>
        <p:nvSpPr>
          <p:cNvPr id="5" name="TextBox 4"/>
          <p:cNvSpPr txBox="1"/>
          <p:nvPr/>
        </p:nvSpPr>
        <p:spPr>
          <a:xfrm>
            <a:off x="179512" y="2060848"/>
            <a:ext cx="799288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Запрещены в соревновательный период</a:t>
            </a: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1)ССС( тахикардия, повышение АД,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ремоделирование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миокарда,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аритмогенное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действие….)</a:t>
            </a:r>
          </a:p>
          <a:p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2)Кроветворение (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фоне введения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глюкокортикоидов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крови снижается уровень лимфоцитов, моноцитов, базофилов,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эозинофилов)</a:t>
            </a:r>
          </a:p>
          <a:p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3)Эндокринная система(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понижают чувствительность периферических тканей к 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3" tooltip="Соматотропин"/>
              </a:rPr>
              <a:t>соматотропину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тормозя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анаболические процессы и линейный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рост.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онижают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чувствительность тканей к гормонам 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  <a:hlinkClick r:id="rId4" tooltip="Щитовидная железа"/>
              </a:rPr>
              <a:t>щитовидной железы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и 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  <a:hlinkClick r:id="rId5" tooltip="Половые гормоны"/>
              </a:rPr>
              <a:t>половым гормонам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4)Иммунная система( тормозят воспалительную реакцию, угнетают иммунитет)</a:t>
            </a: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5)Антиаллергическое действие.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7804" y="5149303"/>
            <a:ext cx="2880320" cy="1622249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Дополнительно</a:t>
            </a:r>
            <a:r>
              <a:rPr lang="en-US" dirty="0" smtClean="0"/>
              <a:t>!</a:t>
            </a:r>
            <a:r>
              <a:rPr lang="ru-RU" dirty="0" smtClean="0"/>
              <a:t> </a:t>
            </a:r>
            <a:r>
              <a:rPr lang="en-US" dirty="0" smtClean="0"/>
              <a:t>M2. </a:t>
            </a:r>
            <a:r>
              <a:rPr lang="ru-RU" dirty="0" smtClean="0"/>
              <a:t>Химические и физические манипуляции.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sz="1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Запрещены любые внутривенные </a:t>
            </a:r>
            <a:r>
              <a:rPr lang="ru-RU" sz="1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инфузии</a:t>
            </a:r>
            <a:r>
              <a:rPr lang="ru-RU" sz="1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объёмом более 100мл в течение 12 – часового периода!!! </a:t>
            </a:r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Исключение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оказание неотложной помощи, хирургических процедур, клинических исследований. 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2942554"/>
            <a:ext cx="2304256" cy="2189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8157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08104" y="0"/>
            <a:ext cx="3240360" cy="194421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7467600" cy="1143000"/>
          </a:xfrm>
        </p:spPr>
        <p:txBody>
          <a:bodyPr/>
          <a:lstStyle/>
          <a:p>
            <a:r>
              <a:rPr lang="en-US" dirty="0" smtClean="0"/>
              <a:t>S1.</a:t>
            </a:r>
            <a:r>
              <a:rPr lang="ru-RU" dirty="0" smtClean="0"/>
              <a:t>Анаболические агенты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Клинические эффекты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: 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Терапевтическое действие выражается в повышении 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 tooltip="Аппетит"/>
              </a:rPr>
              <a:t>аппетита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ускорении регенеративных процессов, а также увеличении массы тела. </a:t>
            </a:r>
          </a:p>
          <a:p>
            <a:pPr>
              <a:buFontTx/>
              <a:buChar char="-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курсовом употреблении увеличивается мышечная масса, снижается процент жировых отложений в организме.</a:t>
            </a:r>
          </a:p>
          <a:p>
            <a:pPr>
              <a:buFontTx/>
              <a:buChar char="-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Наблюдается фиксация кальция и фосфора в зубах и костях, повышается общая выносливость, работоспособность.</a:t>
            </a:r>
          </a:p>
          <a:p>
            <a:pPr>
              <a:buFontTx/>
              <a:buChar char="-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Улучшается функциональное состояние головного мозга.</a:t>
            </a:r>
          </a:p>
          <a:p>
            <a:pPr>
              <a:buFontTx/>
              <a:buChar char="-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Повышается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оксигенация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тканей.</a:t>
            </a:r>
          </a:p>
          <a:p>
            <a:pPr>
              <a:buFontTx/>
              <a:buChar char="-"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908720"/>
          </a:xfrm>
        </p:spPr>
        <p:txBody>
          <a:bodyPr/>
          <a:lstStyle/>
          <a:p>
            <a:r>
              <a:rPr lang="ru-RU" dirty="0" smtClean="0"/>
              <a:t>Изменения </a:t>
            </a:r>
            <a:r>
              <a:rPr lang="en-US" dirty="0" smtClean="0"/>
              <a:t>WADA 2023.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980728"/>
            <a:ext cx="7467600" cy="549322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- Класс 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S1(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Анаболики)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: +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рактопамин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                                           +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S – 23</a:t>
            </a:r>
          </a:p>
          <a:p>
            <a:pPr>
              <a:buNone/>
            </a:pP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                                           +YK –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11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 Класс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S4(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Гормоны и модуляторы метаболизма)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+ингибиторы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миостатина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- Класс 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S6(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диуретики и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маск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. – агенты)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не требуется ТИ на ото- и офтальмо- введение препаратов (Пример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тетризолин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в офтальмологии)</a:t>
            </a:r>
          </a:p>
          <a:p>
            <a:pPr marL="0" indent="0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 Класс 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S7(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Наркотические вещества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):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Трамадол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запрещён с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01.2024</a:t>
            </a:r>
          </a:p>
          <a:p>
            <a:pPr marL="0" indent="0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 Мониторинг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гипоксен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Соревновательный период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23.59 день перед стартом – конец </a:t>
            </a:r>
            <a:r>
              <a:rPr lang="ru-RU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соревнований, включая взятие проб.</a:t>
            </a:r>
            <a:endParaRPr lang="en-US" sz="1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039059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642194"/>
          </a:xfrm>
        </p:spPr>
        <p:txBody>
          <a:bodyPr/>
          <a:lstStyle/>
          <a:p>
            <a:pPr algn="ctr"/>
            <a:r>
              <a:rPr lang="ru-RU" dirty="0" smtClean="0"/>
              <a:t>СПАСИБО ЗА ВНИМАНИЕ!!!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443772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Содержимое 21" descr="12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4" name="Прямоугольник 3"/>
          <p:cNvSpPr/>
          <p:nvPr/>
        </p:nvSpPr>
        <p:spPr>
          <a:xfrm>
            <a:off x="3275856" y="620688"/>
            <a:ext cx="2520280" cy="1152128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2276872"/>
            <a:ext cx="2160240" cy="352839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563888" y="2276872"/>
            <a:ext cx="1944216" cy="352839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372200" y="2204864"/>
            <a:ext cx="1872208" cy="352839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3347864" y="836712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Последствия употребления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683568" y="2420888"/>
            <a:ext cx="2016224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ССС</a:t>
            </a: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повышение артериального давления </a:t>
            </a:r>
          </a:p>
          <a:p>
            <a:pPr>
              <a:buFontTx/>
              <a:buChar char="-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Аритмии</a:t>
            </a:r>
          </a:p>
          <a:p>
            <a:pPr>
              <a:buFontTx/>
              <a:buChar char="-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Повышение риска ИБС</a:t>
            </a:r>
          </a:p>
          <a:p>
            <a:pPr>
              <a:buFontTx/>
              <a:buChar char="-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Гипертрофия отделов сердца</a:t>
            </a:r>
          </a:p>
          <a:p>
            <a:pPr>
              <a:buFontTx/>
              <a:buChar char="-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Внезапная С. Смерть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Увеличение Гл крови</a:t>
            </a:r>
          </a:p>
          <a:p>
            <a:pPr>
              <a:buFontTx/>
              <a:buChar char="-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Дислипидемии( +ЛПНП, -ЛПВП).</a:t>
            </a: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07904" y="2241352"/>
            <a:ext cx="1872208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Гормональное влияние</a:t>
            </a:r>
          </a:p>
          <a:p>
            <a:pPr marL="342900" indent="-342900">
              <a:buAutoNum type="arabicParenR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У мужчин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marL="342900" indent="-342900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Бесплодие</a:t>
            </a:r>
          </a:p>
          <a:p>
            <a:pPr marL="342900" indent="-342900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Импотенция</a:t>
            </a:r>
          </a:p>
          <a:p>
            <a:pPr marL="342900" indent="-342900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-Увеличение гр.желез       </a:t>
            </a:r>
          </a:p>
          <a:p>
            <a:pPr marL="342900" indent="-342900">
              <a:buFontTx/>
              <a:buChar char="-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Риска рака яичек и ПЖ.</a:t>
            </a:r>
          </a:p>
          <a:p>
            <a:pPr marL="342900" indent="-342900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2) У женщин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342900" indent="-342900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-Огрубение голоса</a:t>
            </a:r>
          </a:p>
          <a:p>
            <a:pPr marL="342900" indent="-342900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-Уменьшение молочных желез</a:t>
            </a:r>
          </a:p>
          <a:p>
            <a:pPr marL="342900" indent="-342900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-Нарушение менструального цикла и бесплодие</a:t>
            </a:r>
          </a:p>
          <a:p>
            <a:pPr marL="342900" indent="-342900">
              <a:buFontTx/>
              <a:buChar char="-"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44208" y="2348880"/>
            <a:ext cx="1800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Другие</a:t>
            </a:r>
            <a:r>
              <a:rPr lang="en-US" sz="1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акне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-кожные отёки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Злокачественные опухоли печени.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трелка вниз 14"/>
          <p:cNvSpPr/>
          <p:nvPr/>
        </p:nvSpPr>
        <p:spPr>
          <a:xfrm rot="2966037">
            <a:off x="2485801" y="1231428"/>
            <a:ext cx="432048" cy="1152128"/>
          </a:xfrm>
          <a:prstGeom prst="downArrow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>
            <a:off x="4427984" y="1772816"/>
            <a:ext cx="216024" cy="432048"/>
          </a:xfrm>
          <a:prstGeom prst="downArrow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 rot="18729103">
            <a:off x="6125469" y="1179278"/>
            <a:ext cx="432048" cy="1080120"/>
          </a:xfrm>
          <a:prstGeom prst="downArrow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7467600" cy="868958"/>
          </a:xfrm>
        </p:spPr>
        <p:txBody>
          <a:bodyPr/>
          <a:lstStyle/>
          <a:p>
            <a:r>
              <a:rPr lang="ru-RU" dirty="0" err="1" smtClean="0"/>
              <a:t>Лэнс</a:t>
            </a:r>
            <a:r>
              <a:rPr lang="ru-RU" dirty="0" smtClean="0"/>
              <a:t> </a:t>
            </a:r>
            <a:r>
              <a:rPr lang="ru-RU" dirty="0" err="1" smtClean="0"/>
              <a:t>Армстронг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Содержимое 3" descr="лэнс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067944" y="692696"/>
            <a:ext cx="4536504" cy="2592288"/>
          </a:xfrm>
        </p:spPr>
      </p:pic>
      <p:pic>
        <p:nvPicPr>
          <p:cNvPr id="5" name="Рисунок 4" descr="k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3429000"/>
            <a:ext cx="4032448" cy="313134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3528" y="1124744"/>
            <a:ext cx="367240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7- кратный победитель самой престижной многодневной велогонки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Тур де Франс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 2010 году все результаты были аннулированы( был обвинен в употреблении допинга, позднее – положительной допинг).</a:t>
            </a: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Позднее(в 2013 году) признался в употреблении допинга с 20 лет (тестостерон , анаболические стероиды).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55976" y="3429000"/>
            <a:ext cx="3816424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 1996 году молодому и перспективному велогонщику был поставлен диагноз – рак яичек 4 степени с МТС в ГМ, лёгкие и печень.</a:t>
            </a: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Шансы на полное излечение были минимальны.</a:t>
            </a: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Лэнс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поборол болезнь, однако многие специалисты в качестве возможной причины столь тяжелого заболевания склоняются к применению спортсменом анаболических стероидов , а также других запрещенных препаратов (ЭПО, гормон роста).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S2.</a:t>
            </a:r>
            <a:r>
              <a:rPr lang="ru-RU" dirty="0" smtClean="0"/>
              <a:t>Пептидные гормоны. Факторы роста и им подобные.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1400" b="1" i="1" u="sng" dirty="0" smtClean="0">
                <a:latin typeface="Times New Roman" pitchFamily="18" charset="0"/>
                <a:cs typeface="Times New Roman" pitchFamily="18" charset="0"/>
              </a:rPr>
              <a:t>Гормон и факторы роста(</a:t>
            </a:r>
            <a:r>
              <a:rPr lang="ru-RU" sz="1400" b="1" i="1" u="sng" dirty="0" err="1" smtClean="0">
                <a:latin typeface="Times New Roman" pitchFamily="18" charset="0"/>
                <a:cs typeface="Times New Roman" pitchFamily="18" charset="0"/>
              </a:rPr>
              <a:t>соматотропин</a:t>
            </a:r>
            <a:r>
              <a:rPr lang="ru-RU" sz="1400" b="1" i="1" u="sng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1400" b="1" i="1" u="sng" dirty="0" smtClean="0">
                <a:latin typeface="Times New Roman" pitchFamily="18" charset="0"/>
                <a:cs typeface="Times New Roman" pitchFamily="18" charset="0"/>
              </a:rPr>
              <a:t>IGF …)</a:t>
            </a:r>
            <a:endParaRPr lang="ru-RU" sz="1400" b="1" i="1" u="sng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/>
              <a:t>  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Фармакологические эффекты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Анаболическое действие - вызывает рост мышц.</a:t>
            </a: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Антикатаболическое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действие - тормозит разрушение мышц.</a:t>
            </a: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Уменьшает жировую прослойку.</a:t>
            </a: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Регулирует использование энергии.</a:t>
            </a: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Ускоряет заживление ран.</a:t>
            </a: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Обладает эффектом омоложения.</a:t>
            </a: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Стимулирует повторный рост внутренних органов (атрофированных с возрастом).</a:t>
            </a: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Вызывает рост костей и увеличивает рост у молодых людей до 26 лет (до закрытия зон роста), укрепляет кости.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Повышает уровень глюкозы в крови.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Укрепляет иммунитет.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so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08104" y="1916832"/>
            <a:ext cx="3204553" cy="213248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88640"/>
            <a:ext cx="7776864" cy="5976664"/>
          </a:xfrm>
        </p:spPr>
      </p:pic>
    </p:spTree>
    <p:extLst>
      <p:ext uri="{BB962C8B-B14F-4D97-AF65-F5344CB8AC3E}">
        <p14:creationId xmlns:p14="http://schemas.microsoft.com/office/powerpoint/2010/main" val="24754054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260648"/>
            <a:ext cx="8219256" cy="6213304"/>
          </a:xfrm>
        </p:spPr>
        <p:txBody>
          <a:bodyPr/>
          <a:lstStyle/>
          <a:p>
            <a:pPr>
              <a:buNone/>
            </a:pPr>
            <a:r>
              <a:rPr lang="ru-RU" sz="1400" b="1" i="1" u="sng" dirty="0" err="1" smtClean="0">
                <a:latin typeface="Times New Roman" pitchFamily="18" charset="0"/>
                <a:cs typeface="Times New Roman" pitchFamily="18" charset="0"/>
              </a:rPr>
              <a:t>Эритропоэтин</a:t>
            </a:r>
            <a:r>
              <a:rPr lang="en-US" sz="1400" b="1" i="1" u="sng" dirty="0" smtClean="0">
                <a:latin typeface="Times New Roman" pitchFamily="18" charset="0"/>
                <a:cs typeface="Times New Roman" pitchFamily="18" charset="0"/>
              </a:rPr>
              <a:t>(EPO)</a:t>
            </a:r>
            <a:r>
              <a:rPr lang="ru-RU" sz="1400" b="1" i="1" u="sng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Повышение уровня гемоглобина(до 175-180 г/л,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N-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до 160).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Повышение количества эритроцитов.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Улучшение утилизации кислорода тканями.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Повышают работоспособность.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Ускоряет восстановление.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Применяется преимущественно в видах выносливости.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 медицине – для лечения анемии, вызванной хронической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почечной недостаточностью.</a:t>
            </a:r>
          </a:p>
          <a:p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gtg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3412846"/>
            <a:ext cx="3888432" cy="3061106"/>
          </a:xfrm>
          <a:prstGeom prst="rect">
            <a:avLst/>
          </a:prstGeom>
        </p:spPr>
      </p:pic>
      <p:pic>
        <p:nvPicPr>
          <p:cNvPr id="5" name="Рисунок 4" descr="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60232" y="908720"/>
            <a:ext cx="1872207" cy="142911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/>
          <a:lstStyle/>
          <a:p>
            <a:r>
              <a:rPr lang="ru-RU" dirty="0" smtClean="0"/>
              <a:t>Последствия применения.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980728"/>
            <a:ext cx="7467600" cy="5493224"/>
          </a:xfrm>
        </p:spPr>
        <p:txBody>
          <a:bodyPr>
            <a:normAutofit/>
          </a:bodyPr>
          <a:lstStyle/>
          <a:p>
            <a:r>
              <a:rPr lang="ru-RU" sz="1600" b="1" i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Эритропоэтин</a:t>
            </a:r>
            <a:endParaRPr lang="ru-RU" sz="1600" b="1" i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вязкости крови(риск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тромбообразования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>
              <a:buFontTx/>
              <a:buChar char="-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Риск заражения инфекциями(ЦМВ, СПИД…) при введение некачественного препарата.</a:t>
            </a:r>
          </a:p>
          <a:p>
            <a:pPr>
              <a:buFontTx/>
              <a:buChar char="-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АД.</a:t>
            </a:r>
          </a:p>
          <a:p>
            <a:pPr>
              <a:buFontTx/>
              <a:buChar char="-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риска онкогематологических заболеваний.</a:t>
            </a:r>
          </a:p>
          <a:p>
            <a:pPr marL="0" indent="0">
              <a:buNone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8845" y="3284984"/>
            <a:ext cx="3139108" cy="179377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284984"/>
            <a:ext cx="2595317" cy="179377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953" y="3284985"/>
            <a:ext cx="2713484" cy="179377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1143000"/>
          </a:xfrm>
        </p:spPr>
        <p:txBody>
          <a:bodyPr/>
          <a:lstStyle/>
          <a:p>
            <a:r>
              <a:rPr lang="ru-RU" dirty="0" smtClean="0"/>
              <a:t>Последствия применения.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23528" y="1153380"/>
            <a:ext cx="7467600" cy="4873752"/>
          </a:xfrm>
        </p:spPr>
        <p:txBody>
          <a:bodyPr/>
          <a:lstStyle/>
          <a:p>
            <a:r>
              <a:rPr lang="ru-RU" b="1" i="1" u="sng" dirty="0" smtClean="0"/>
              <a:t>Гормон роста, </a:t>
            </a:r>
            <a:r>
              <a:rPr lang="en-US" b="1" i="1" u="sng" dirty="0" smtClean="0"/>
              <a:t>IGF.</a:t>
            </a:r>
          </a:p>
          <a:p>
            <a:pPr>
              <a:buFontTx/>
              <a:buChar char="-"/>
            </a:pPr>
            <a:r>
              <a:rPr lang="ru-RU" dirty="0" smtClean="0"/>
              <a:t>Отёки</a:t>
            </a:r>
            <a:r>
              <a:rPr lang="ru-RU" dirty="0"/>
              <a:t>, вздутие, мышечные боли, боли в суставах, диабет, гипертония, сердечная недостаточность и анормальный рост органов</a:t>
            </a:r>
            <a:r>
              <a:rPr lang="ru-RU" dirty="0" smtClean="0"/>
              <a:t>.</a:t>
            </a:r>
          </a:p>
          <a:p>
            <a:pPr>
              <a:buFontTx/>
              <a:buChar char="-"/>
            </a:pPr>
            <a:r>
              <a:rPr lang="ru-RU" dirty="0" smtClean="0"/>
              <a:t>Акромегалия.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7172" y="3356992"/>
            <a:ext cx="5017628" cy="2972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68877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1099</TotalTime>
  <Words>880</Words>
  <Application>Microsoft Office PowerPoint</Application>
  <PresentationFormat>Экран (4:3)</PresentationFormat>
  <Paragraphs>168</Paragraphs>
  <Slides>21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7" baseType="lpstr">
      <vt:lpstr>Calibri</vt:lpstr>
      <vt:lpstr>Century Schoolbook</vt:lpstr>
      <vt:lpstr>Times New Roman</vt:lpstr>
      <vt:lpstr>Wingdings</vt:lpstr>
      <vt:lpstr>Wingdings 2</vt:lpstr>
      <vt:lpstr>Эркер</vt:lpstr>
      <vt:lpstr>Последствия употребления запрещенных препаратов(допинг). WADA 2023. Изменения. </vt:lpstr>
      <vt:lpstr>S1.Анаболические агенты</vt:lpstr>
      <vt:lpstr>Презентация PowerPoint</vt:lpstr>
      <vt:lpstr>Лэнс Армстронг.</vt:lpstr>
      <vt:lpstr>S2.Пептидные гормоны. Факторы роста и им подобные.</vt:lpstr>
      <vt:lpstr>Презентация PowerPoint</vt:lpstr>
      <vt:lpstr>Презентация PowerPoint</vt:lpstr>
      <vt:lpstr>Последствия применения. </vt:lpstr>
      <vt:lpstr>Последствия применения.</vt:lpstr>
      <vt:lpstr>S3. Бета-2  агонисты. </vt:lpstr>
      <vt:lpstr>Норвежские лыжники – астматики.</vt:lpstr>
      <vt:lpstr>S4.Гормоны и модуляторы метаболизма. </vt:lpstr>
      <vt:lpstr>S5. Диуретики и маскирующие агенты.</vt:lpstr>
      <vt:lpstr>S6. Стимуляторы.</vt:lpstr>
      <vt:lpstr>Негативные последствия приёма.</vt:lpstr>
      <vt:lpstr>S7. Наркотики. S8.Каннабиноиды.</vt:lpstr>
      <vt:lpstr>Примеры употребления.</vt:lpstr>
      <vt:lpstr>S9. Глюкокортикоиды.</vt:lpstr>
      <vt:lpstr>Дополнительно! M2. Химические и физические манипуляции.</vt:lpstr>
      <vt:lpstr>Изменения WADA 2023.</vt:lpstr>
      <vt:lpstr>СПАСИБО ЗА ВНИМАНИЕ!!!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Кирилл</dc:creator>
  <cp:lastModifiedBy>Пользователь Windows</cp:lastModifiedBy>
  <cp:revision>78</cp:revision>
  <dcterms:created xsi:type="dcterms:W3CDTF">2023-02-22T16:36:43Z</dcterms:created>
  <dcterms:modified xsi:type="dcterms:W3CDTF">2023-03-14T07:14:06Z</dcterms:modified>
</cp:coreProperties>
</file>